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1" r:id="rId2"/>
  </p:sldMasterIdLst>
  <p:notesMasterIdLst>
    <p:notesMasterId r:id="rId129"/>
  </p:notesMasterIdLst>
  <p:sldIdLst>
    <p:sldId id="2076137172" r:id="rId3"/>
    <p:sldId id="301" r:id="rId4"/>
    <p:sldId id="260" r:id="rId5"/>
    <p:sldId id="366" r:id="rId6"/>
    <p:sldId id="2134805733" r:id="rId7"/>
    <p:sldId id="362" r:id="rId8"/>
    <p:sldId id="2076137129" r:id="rId9"/>
    <p:sldId id="2134805723" r:id="rId10"/>
    <p:sldId id="5079" r:id="rId11"/>
    <p:sldId id="5080" r:id="rId12"/>
    <p:sldId id="2076137130" r:id="rId13"/>
    <p:sldId id="2134805724" r:id="rId14"/>
    <p:sldId id="2134805731" r:id="rId15"/>
    <p:sldId id="2076137126" r:id="rId16"/>
    <p:sldId id="2134805735" r:id="rId17"/>
    <p:sldId id="2134805736" r:id="rId18"/>
    <p:sldId id="2134805737" r:id="rId19"/>
    <p:sldId id="2134805738" r:id="rId20"/>
    <p:sldId id="2134805739" r:id="rId21"/>
    <p:sldId id="2134805740" r:id="rId22"/>
    <p:sldId id="2134805741" r:id="rId23"/>
    <p:sldId id="2134805742" r:id="rId24"/>
    <p:sldId id="2134805744" r:id="rId25"/>
    <p:sldId id="2134805745" r:id="rId26"/>
    <p:sldId id="2134805746" r:id="rId27"/>
    <p:sldId id="2134805747" r:id="rId28"/>
    <p:sldId id="2134805748" r:id="rId29"/>
    <p:sldId id="2134805749" r:id="rId30"/>
    <p:sldId id="2134805750" r:id="rId31"/>
    <p:sldId id="2134805751" r:id="rId32"/>
    <p:sldId id="2134805753" r:id="rId33"/>
    <p:sldId id="2134805754" r:id="rId34"/>
    <p:sldId id="2134805755" r:id="rId35"/>
    <p:sldId id="2134805756" r:id="rId36"/>
    <p:sldId id="2134805757" r:id="rId37"/>
    <p:sldId id="2134805758" r:id="rId38"/>
    <p:sldId id="2134805759" r:id="rId39"/>
    <p:sldId id="2134805760" r:id="rId40"/>
    <p:sldId id="2134805762" r:id="rId41"/>
    <p:sldId id="2134805763" r:id="rId42"/>
    <p:sldId id="2134805764" r:id="rId43"/>
    <p:sldId id="2134805765" r:id="rId44"/>
    <p:sldId id="2134805766" r:id="rId45"/>
    <p:sldId id="2134805767" r:id="rId46"/>
    <p:sldId id="2134805768" r:id="rId47"/>
    <p:sldId id="2134805769" r:id="rId48"/>
    <p:sldId id="2134805771" r:id="rId49"/>
    <p:sldId id="2134805772" r:id="rId50"/>
    <p:sldId id="2134805773" r:id="rId51"/>
    <p:sldId id="2134805774" r:id="rId52"/>
    <p:sldId id="2134805775" r:id="rId53"/>
    <p:sldId id="2134805776" r:id="rId54"/>
    <p:sldId id="2134805777" r:id="rId55"/>
    <p:sldId id="2134805778" r:id="rId56"/>
    <p:sldId id="2134805780" r:id="rId57"/>
    <p:sldId id="2134805781" r:id="rId58"/>
    <p:sldId id="2134805782" r:id="rId59"/>
    <p:sldId id="2134805783" r:id="rId60"/>
    <p:sldId id="2134805784" r:id="rId61"/>
    <p:sldId id="2134805785" r:id="rId62"/>
    <p:sldId id="2134805786" r:id="rId63"/>
    <p:sldId id="2134805787" r:id="rId64"/>
    <p:sldId id="2134805789" r:id="rId65"/>
    <p:sldId id="2134805790" r:id="rId66"/>
    <p:sldId id="2134805791" r:id="rId67"/>
    <p:sldId id="2134805792" r:id="rId68"/>
    <p:sldId id="2134805793" r:id="rId69"/>
    <p:sldId id="2134805794" r:id="rId70"/>
    <p:sldId id="2134805795" r:id="rId71"/>
    <p:sldId id="2134805796" r:id="rId72"/>
    <p:sldId id="2134805798" r:id="rId73"/>
    <p:sldId id="2134805799" r:id="rId74"/>
    <p:sldId id="2134805800" r:id="rId75"/>
    <p:sldId id="2134805801" r:id="rId76"/>
    <p:sldId id="2134805802" r:id="rId77"/>
    <p:sldId id="2134805803" r:id="rId78"/>
    <p:sldId id="2134805804" r:id="rId79"/>
    <p:sldId id="2134805805" r:id="rId80"/>
    <p:sldId id="2134805807" r:id="rId81"/>
    <p:sldId id="2134805808" r:id="rId82"/>
    <p:sldId id="2134805809" r:id="rId83"/>
    <p:sldId id="2134805810" r:id="rId84"/>
    <p:sldId id="2134805811" r:id="rId85"/>
    <p:sldId id="2134805812" r:id="rId86"/>
    <p:sldId id="2134805813" r:id="rId87"/>
    <p:sldId id="2134805814" r:id="rId88"/>
    <p:sldId id="2134805816" r:id="rId89"/>
    <p:sldId id="2134805817" r:id="rId90"/>
    <p:sldId id="2134805818" r:id="rId91"/>
    <p:sldId id="2134805819" r:id="rId92"/>
    <p:sldId id="2134805820" r:id="rId93"/>
    <p:sldId id="2134805821" r:id="rId94"/>
    <p:sldId id="2134805822" r:id="rId95"/>
    <p:sldId id="2134805823" r:id="rId96"/>
    <p:sldId id="2134805825" r:id="rId97"/>
    <p:sldId id="2134805826" r:id="rId98"/>
    <p:sldId id="2134805827" r:id="rId99"/>
    <p:sldId id="2134805828" r:id="rId100"/>
    <p:sldId id="2134805829" r:id="rId101"/>
    <p:sldId id="2134805830" r:id="rId102"/>
    <p:sldId id="2134805831" r:id="rId103"/>
    <p:sldId id="2134805832" r:id="rId104"/>
    <p:sldId id="2134805834" r:id="rId105"/>
    <p:sldId id="2134805835" r:id="rId106"/>
    <p:sldId id="2134805836" r:id="rId107"/>
    <p:sldId id="2134805837" r:id="rId108"/>
    <p:sldId id="2134805838" r:id="rId109"/>
    <p:sldId id="2134805839" r:id="rId110"/>
    <p:sldId id="2134805840" r:id="rId111"/>
    <p:sldId id="2134805841" r:id="rId112"/>
    <p:sldId id="2134805843" r:id="rId113"/>
    <p:sldId id="2134805844" r:id="rId114"/>
    <p:sldId id="2134805845" r:id="rId115"/>
    <p:sldId id="2134805846" r:id="rId116"/>
    <p:sldId id="2134805847" r:id="rId117"/>
    <p:sldId id="2134805848" r:id="rId118"/>
    <p:sldId id="2134805849" r:id="rId119"/>
    <p:sldId id="2134805850" r:id="rId120"/>
    <p:sldId id="2134805852" r:id="rId121"/>
    <p:sldId id="2134805853" r:id="rId122"/>
    <p:sldId id="2134805854" r:id="rId123"/>
    <p:sldId id="2134805855" r:id="rId124"/>
    <p:sldId id="2134805856" r:id="rId125"/>
    <p:sldId id="2134805857" r:id="rId126"/>
    <p:sldId id="2134805858" r:id="rId127"/>
    <p:sldId id="2134805859" r:id="rId128"/>
  </p:sldIdLst>
  <p:sldSz cx="9144000" cy="5143500" type="screen16x9"/>
  <p:notesSz cx="7315200" cy="96012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E51C3EA2-A2D1-4DE3-92EB-C607234DBAA4}">
          <p14:sldIdLst>
            <p14:sldId id="2076137172"/>
            <p14:sldId id="301"/>
            <p14:sldId id="260"/>
            <p14:sldId id="366"/>
            <p14:sldId id="2134805733"/>
            <p14:sldId id="362"/>
            <p14:sldId id="2076137129"/>
            <p14:sldId id="2134805723"/>
            <p14:sldId id="5079"/>
            <p14:sldId id="5080"/>
            <p14:sldId id="2076137130"/>
            <p14:sldId id="2134805724"/>
            <p14:sldId id="2134805731"/>
            <p14:sldId id="2076137126"/>
            <p14:sldId id="2134805735"/>
            <p14:sldId id="2134805736"/>
            <p14:sldId id="2134805737"/>
            <p14:sldId id="2134805738"/>
            <p14:sldId id="2134805739"/>
            <p14:sldId id="2134805740"/>
            <p14:sldId id="2134805741"/>
            <p14:sldId id="2134805742"/>
            <p14:sldId id="2134805744"/>
            <p14:sldId id="2134805745"/>
            <p14:sldId id="2134805746"/>
            <p14:sldId id="2134805747"/>
            <p14:sldId id="2134805748"/>
            <p14:sldId id="2134805749"/>
            <p14:sldId id="2134805750"/>
            <p14:sldId id="2134805751"/>
            <p14:sldId id="2134805753"/>
            <p14:sldId id="2134805754"/>
            <p14:sldId id="2134805755"/>
            <p14:sldId id="2134805756"/>
            <p14:sldId id="2134805757"/>
            <p14:sldId id="2134805758"/>
            <p14:sldId id="2134805759"/>
            <p14:sldId id="2134805760"/>
            <p14:sldId id="2134805762"/>
            <p14:sldId id="2134805763"/>
            <p14:sldId id="2134805764"/>
            <p14:sldId id="2134805765"/>
            <p14:sldId id="2134805766"/>
            <p14:sldId id="2134805767"/>
            <p14:sldId id="2134805768"/>
            <p14:sldId id="2134805769"/>
            <p14:sldId id="2134805771"/>
            <p14:sldId id="2134805772"/>
            <p14:sldId id="2134805773"/>
            <p14:sldId id="2134805774"/>
            <p14:sldId id="2134805775"/>
            <p14:sldId id="2134805776"/>
            <p14:sldId id="2134805777"/>
            <p14:sldId id="2134805778"/>
            <p14:sldId id="2134805780"/>
            <p14:sldId id="2134805781"/>
            <p14:sldId id="2134805782"/>
            <p14:sldId id="2134805783"/>
            <p14:sldId id="2134805784"/>
            <p14:sldId id="2134805785"/>
            <p14:sldId id="2134805786"/>
            <p14:sldId id="2134805787"/>
            <p14:sldId id="2134805789"/>
            <p14:sldId id="2134805790"/>
            <p14:sldId id="2134805791"/>
            <p14:sldId id="2134805792"/>
            <p14:sldId id="2134805793"/>
            <p14:sldId id="2134805794"/>
            <p14:sldId id="2134805795"/>
            <p14:sldId id="2134805796"/>
            <p14:sldId id="2134805798"/>
            <p14:sldId id="2134805799"/>
            <p14:sldId id="2134805800"/>
            <p14:sldId id="2134805801"/>
            <p14:sldId id="2134805802"/>
            <p14:sldId id="2134805803"/>
            <p14:sldId id="2134805804"/>
            <p14:sldId id="2134805805"/>
            <p14:sldId id="2134805807"/>
            <p14:sldId id="2134805808"/>
            <p14:sldId id="2134805809"/>
            <p14:sldId id="2134805810"/>
            <p14:sldId id="2134805811"/>
            <p14:sldId id="2134805812"/>
            <p14:sldId id="2134805813"/>
            <p14:sldId id="2134805814"/>
            <p14:sldId id="2134805816"/>
            <p14:sldId id="2134805817"/>
            <p14:sldId id="2134805818"/>
            <p14:sldId id="2134805819"/>
            <p14:sldId id="2134805820"/>
            <p14:sldId id="2134805821"/>
            <p14:sldId id="2134805822"/>
            <p14:sldId id="2134805823"/>
            <p14:sldId id="2134805825"/>
            <p14:sldId id="2134805826"/>
            <p14:sldId id="2134805827"/>
            <p14:sldId id="2134805828"/>
            <p14:sldId id="2134805829"/>
            <p14:sldId id="2134805830"/>
            <p14:sldId id="2134805831"/>
            <p14:sldId id="2134805832"/>
            <p14:sldId id="2134805834"/>
            <p14:sldId id="2134805835"/>
            <p14:sldId id="2134805836"/>
            <p14:sldId id="2134805837"/>
            <p14:sldId id="2134805838"/>
            <p14:sldId id="2134805839"/>
            <p14:sldId id="2134805840"/>
            <p14:sldId id="2134805841"/>
            <p14:sldId id="2134805843"/>
            <p14:sldId id="2134805844"/>
            <p14:sldId id="2134805845"/>
            <p14:sldId id="2134805846"/>
            <p14:sldId id="2134805847"/>
            <p14:sldId id="2134805848"/>
            <p14:sldId id="2134805849"/>
            <p14:sldId id="2134805850"/>
            <p14:sldId id="2134805852"/>
            <p14:sldId id="2134805853"/>
            <p14:sldId id="2134805854"/>
            <p14:sldId id="2134805855"/>
            <p14:sldId id="2134805856"/>
            <p14:sldId id="2134805857"/>
            <p14:sldId id="2134805858"/>
            <p14:sldId id="2134805859"/>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21181" autoAdjust="0"/>
    <p:restoredTop sz="95256" autoAdjust="0"/>
  </p:normalViewPr>
  <p:slideViewPr>
    <p:cSldViewPr snapToGrid="0" snapToObjects="1">
      <p:cViewPr varScale="1">
        <p:scale>
          <a:sx n="146" d="100"/>
          <a:sy n="146" d="100"/>
        </p:scale>
        <p:origin x="276" y="108"/>
      </p:cViewPr>
      <p:guideLst>
        <p:guide orient="horz" pos="1620"/>
        <p:guide pos="2880"/>
      </p:guideLst>
    </p:cSldViewPr>
  </p:slideViewPr>
  <p:notesTextViewPr>
    <p:cViewPr>
      <p:scale>
        <a:sx n="100" d="100"/>
        <a:sy n="100" d="100"/>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28" Type="http://schemas.openxmlformats.org/officeDocument/2006/relationships/slide" Target="slides/slide126.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slide" Target="slides/slide116.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slide" Target="slides/slide122.xml"/><Relationship Id="rId129" Type="http://schemas.openxmlformats.org/officeDocument/2006/relationships/notesMaster" Target="notesMasters/notesMaster1.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0" Type="http://schemas.openxmlformats.org/officeDocument/2006/relationships/presProps" Target="presProps.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viewProps" Target="viewProps.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theme" Target="theme/theme1.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4" Type="http://schemas.openxmlformats.org/officeDocument/2006/relationships/slide" Target="slides/slide2.xml"/><Relationship Id="rId9" Type="http://schemas.openxmlformats.org/officeDocument/2006/relationships/slide" Target="slides/slide7.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8101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4143375" y="0"/>
            <a:ext cx="3170238" cy="481013"/>
          </a:xfrm>
          <a:prstGeom prst="rect">
            <a:avLst/>
          </a:prstGeom>
        </p:spPr>
        <p:txBody>
          <a:bodyPr vert="horz" lIns="91440" tIns="45720" rIns="91440" bIns="45720" rtlCol="0"/>
          <a:lstStyle>
            <a:lvl1pPr algn="r">
              <a:defRPr sz="1200"/>
            </a:lvl1pPr>
          </a:lstStyle>
          <a:p>
            <a:fld id="{1DC8EE09-8F77-4EFD-B59C-35BB3D51A33E}" type="datetimeFigureOut">
              <a:rPr lang="en-US" smtClean="0"/>
              <a:t>Tue, 8/6/2024</a:t>
            </a:fld>
            <a:endParaRPr lang="en-US"/>
          </a:p>
        </p:txBody>
      </p:sp>
      <p:sp>
        <p:nvSpPr>
          <p:cNvPr id="4" name="Slide Image Placeholder 3"/>
          <p:cNvSpPr>
            <a:spLocks noGrp="1" noRot="1" noChangeAspect="1"/>
          </p:cNvSpPr>
          <p:nvPr>
            <p:ph type="sldImg" idx="2"/>
          </p:nvPr>
        </p:nvSpPr>
        <p:spPr>
          <a:xfrm>
            <a:off x="777875" y="1200150"/>
            <a:ext cx="5759450" cy="3240088"/>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31838" y="4621213"/>
            <a:ext cx="5851525" cy="377983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20188"/>
            <a:ext cx="3170238" cy="481012"/>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4143375" y="9120188"/>
            <a:ext cx="3170238" cy="481012"/>
          </a:xfrm>
          <a:prstGeom prst="rect">
            <a:avLst/>
          </a:prstGeom>
        </p:spPr>
        <p:txBody>
          <a:bodyPr vert="horz" lIns="91440" tIns="45720" rIns="91440" bIns="45720" rtlCol="0" anchor="b"/>
          <a:lstStyle>
            <a:lvl1pPr algn="r">
              <a:defRPr sz="1200"/>
            </a:lvl1pPr>
          </a:lstStyle>
          <a:p>
            <a:fld id="{6CB432F0-E49E-4C04-A383-401B93C7130B}" type="slidenum">
              <a:rPr lang="en-US" smtClean="0"/>
              <a:t>‹#›</a:t>
            </a:fld>
            <a:endParaRPr lang="en-US"/>
          </a:p>
        </p:txBody>
      </p:sp>
    </p:spTree>
    <p:extLst>
      <p:ext uri="{BB962C8B-B14F-4D97-AF65-F5344CB8AC3E}">
        <p14:creationId xmlns:p14="http://schemas.microsoft.com/office/powerpoint/2010/main" val="1033762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B432F0-E49E-4C04-A383-401B93C7130B}" type="slidenum">
              <a:rPr lang="en-US" smtClean="0"/>
              <a:t>3</a:t>
            </a:fld>
            <a:endParaRPr lang="en-US"/>
          </a:p>
        </p:txBody>
      </p:sp>
    </p:spTree>
    <p:extLst>
      <p:ext uri="{BB962C8B-B14F-4D97-AF65-F5344CB8AC3E}">
        <p14:creationId xmlns:p14="http://schemas.microsoft.com/office/powerpoint/2010/main" val="17923095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B432F0-E49E-4C04-A383-401B93C7130B}" type="slidenum">
              <a:rPr lang="en-US" smtClean="0"/>
              <a:t>4</a:t>
            </a:fld>
            <a:endParaRPr lang="en-US"/>
          </a:p>
        </p:txBody>
      </p:sp>
    </p:spTree>
    <p:extLst>
      <p:ext uri="{BB962C8B-B14F-4D97-AF65-F5344CB8AC3E}">
        <p14:creationId xmlns:p14="http://schemas.microsoft.com/office/powerpoint/2010/main" val="29209734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B432F0-E49E-4C04-A383-401B93C7130B}" type="slidenum">
              <a:rPr lang="en-US" smtClean="0"/>
              <a:t>5</a:t>
            </a:fld>
            <a:endParaRPr lang="en-US"/>
          </a:p>
        </p:txBody>
      </p:sp>
    </p:spTree>
    <p:extLst>
      <p:ext uri="{BB962C8B-B14F-4D97-AF65-F5344CB8AC3E}">
        <p14:creationId xmlns:p14="http://schemas.microsoft.com/office/powerpoint/2010/main" val="20309947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B432F0-E49E-4C04-A383-401B93C7130B}" type="slidenum">
              <a:rPr lang="en-US" smtClean="0"/>
              <a:t>6</a:t>
            </a:fld>
            <a:endParaRPr lang="en-US"/>
          </a:p>
        </p:txBody>
      </p:sp>
    </p:spTree>
    <p:extLst>
      <p:ext uri="{BB962C8B-B14F-4D97-AF65-F5344CB8AC3E}">
        <p14:creationId xmlns:p14="http://schemas.microsoft.com/office/powerpoint/2010/main" val="26239409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CB9C95-065E-427E-B067-A9D5E8863451}" type="slidenum">
              <a:rPr lang="en-US" smtClean="0"/>
              <a:t>13</a:t>
            </a:fld>
            <a:endParaRPr lang="en-US"/>
          </a:p>
        </p:txBody>
      </p:sp>
    </p:spTree>
    <p:extLst>
      <p:ext uri="{BB962C8B-B14F-4D97-AF65-F5344CB8AC3E}">
        <p14:creationId xmlns:p14="http://schemas.microsoft.com/office/powerpoint/2010/main" val="17525000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B432F0-E49E-4C04-A383-401B93C7130B}" type="slidenum">
              <a:rPr lang="en-US" smtClean="0"/>
              <a:t>14</a:t>
            </a:fld>
            <a:endParaRPr lang="en-US"/>
          </a:p>
        </p:txBody>
      </p:sp>
    </p:spTree>
    <p:extLst>
      <p:ext uri="{BB962C8B-B14F-4D97-AF65-F5344CB8AC3E}">
        <p14:creationId xmlns:p14="http://schemas.microsoft.com/office/powerpoint/2010/main" val="205251551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5E3EC92-0BF8-B04C-BDA1-D36DC16EC2C4}"/>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ctrTitle" hasCustomPrompt="1"/>
          </p:nvPr>
        </p:nvSpPr>
        <p:spPr>
          <a:xfrm>
            <a:off x="3836832" y="1597819"/>
            <a:ext cx="4975394" cy="1102519"/>
          </a:xfrm>
          <a:prstGeom prst="rect">
            <a:avLst/>
          </a:prstGeom>
        </p:spPr>
        <p:txBody>
          <a:bodyPr>
            <a:noAutofit/>
          </a:bodyPr>
          <a:lstStyle>
            <a:lvl1pPr algn="l">
              <a:defRPr sz="3600" b="0" baseline="0">
                <a:solidFill>
                  <a:schemeClr val="tx1"/>
                </a:solidFill>
              </a:defRPr>
            </a:lvl1pPr>
          </a:lstStyle>
          <a:p>
            <a:r>
              <a:rPr lang="en-US" dirty="0"/>
              <a:t>Lesson #: Lesson Name</a:t>
            </a:r>
          </a:p>
        </p:txBody>
      </p:sp>
      <p:sp>
        <p:nvSpPr>
          <p:cNvPr id="3" name="Subtitle 2"/>
          <p:cNvSpPr>
            <a:spLocks noGrp="1"/>
          </p:cNvSpPr>
          <p:nvPr>
            <p:ph type="subTitle" idx="1" hasCustomPrompt="1"/>
          </p:nvPr>
        </p:nvSpPr>
        <p:spPr>
          <a:xfrm>
            <a:off x="3836831" y="2788538"/>
            <a:ext cx="4975395" cy="1314450"/>
          </a:xfrm>
        </p:spPr>
        <p:txBody>
          <a:bodyPr>
            <a:normAutofit/>
          </a:bodyPr>
          <a:lstStyle>
            <a:lvl1pPr marL="685800" indent="-630936" algn="l">
              <a:buNone/>
              <a:tabLst>
                <a:tab pos="574675" algn="l"/>
              </a:tabLst>
              <a:defRPr sz="2800" b="0" baseline="0">
                <a:solidFill>
                  <a:srgbClr val="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 	Learning objective or      Sub-lesson Title</a:t>
            </a:r>
          </a:p>
        </p:txBody>
      </p:sp>
    </p:spTree>
    <p:extLst>
      <p:ext uri="{BB962C8B-B14F-4D97-AF65-F5344CB8AC3E}">
        <p14:creationId xmlns:p14="http://schemas.microsoft.com/office/powerpoint/2010/main" val="31282576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09_Content Slide (open spac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EB9D5BD-777B-FB47-A928-3A74870851D9}"/>
              </a:ext>
            </a:extLst>
          </p:cNvPr>
          <p:cNvPicPr>
            <a:picLocks noChangeAspect="1"/>
          </p:cNvPicPr>
          <p:nvPr userDrawn="1"/>
        </p:nvPicPr>
        <p:blipFill>
          <a:blip r:embed="rId2"/>
          <a:srcRect/>
          <a:stretch/>
        </p:blipFill>
        <p:spPr>
          <a:xfrm>
            <a:off x="0" y="9336"/>
            <a:ext cx="9144000" cy="5143500"/>
          </a:xfrm>
          <a:prstGeom prst="rect">
            <a:avLst/>
          </a:prstGeom>
        </p:spPr>
      </p:pic>
      <p:sp>
        <p:nvSpPr>
          <p:cNvPr id="6" name="Title 1">
            <a:extLst>
              <a:ext uri="{FF2B5EF4-FFF2-40B4-BE49-F238E27FC236}">
                <a16:creationId xmlns:a16="http://schemas.microsoft.com/office/drawing/2014/main" id="{715979BF-344D-CDD6-5808-1E3A396E91D7}"/>
              </a:ext>
            </a:extLst>
          </p:cNvPr>
          <p:cNvSpPr>
            <a:spLocks noGrp="1"/>
          </p:cNvSpPr>
          <p:nvPr>
            <p:ph type="title" hasCustomPrompt="1"/>
          </p:nvPr>
        </p:nvSpPr>
        <p:spPr>
          <a:xfrm>
            <a:off x="793342" y="9336"/>
            <a:ext cx="7548179" cy="463628"/>
          </a:xfrm>
          <a:prstGeom prst="rect">
            <a:avLst/>
          </a:prstGeom>
        </p:spPr>
        <p:txBody>
          <a:bodyPr>
            <a:noAutofit/>
          </a:bodyPr>
          <a:lstStyle>
            <a:lvl1pPr algn="l">
              <a:defRPr sz="2800" baseline="0">
                <a:solidFill>
                  <a:schemeClr val="tx1"/>
                </a:solidFill>
                <a:latin typeface="Segoe UI" panose="020B0502040204020203" pitchFamily="34" charset="0"/>
                <a:cs typeface="Segoe UI" panose="020B0502040204020203" pitchFamily="34" charset="0"/>
              </a:defRPr>
            </a:lvl1pPr>
          </a:lstStyle>
          <a:p>
            <a:r>
              <a:rPr lang="en-US" dirty="0"/>
              <a:t>Slide Title Goes Here</a:t>
            </a:r>
          </a:p>
        </p:txBody>
      </p:sp>
      <p:sp>
        <p:nvSpPr>
          <p:cNvPr id="9" name="Content Placeholder 2">
            <a:extLst>
              <a:ext uri="{FF2B5EF4-FFF2-40B4-BE49-F238E27FC236}">
                <a16:creationId xmlns:a16="http://schemas.microsoft.com/office/drawing/2014/main" id="{4E038BA8-C749-8779-4A17-7889836633C0}"/>
              </a:ext>
            </a:extLst>
          </p:cNvPr>
          <p:cNvSpPr>
            <a:spLocks noGrp="1"/>
          </p:cNvSpPr>
          <p:nvPr>
            <p:ph idx="1"/>
          </p:nvPr>
        </p:nvSpPr>
        <p:spPr>
          <a:xfrm>
            <a:off x="900501" y="775629"/>
            <a:ext cx="7333862" cy="3742941"/>
          </a:xfrm>
        </p:spPr>
        <p:txBody>
          <a:bodyPr>
            <a:noAutofit/>
          </a:bodyPr>
          <a:lstStyle>
            <a:lvl1pPr>
              <a:defRPr sz="2200" baseline="0">
                <a:latin typeface="Open Sans" panose="020B0606030504020204" pitchFamily="34" charset="0"/>
              </a:defRPr>
            </a:lvl1pPr>
            <a:lvl2pPr>
              <a:defRPr sz="2000" baseline="0">
                <a:latin typeface="Open Sans" panose="020B0606030504020204" pitchFamily="34" charset="0"/>
              </a:defRPr>
            </a:lvl2pPr>
            <a:lvl3pPr>
              <a:defRPr sz="1800" baseline="0">
                <a:latin typeface="Open Sans" panose="020B0606030504020204" pitchFamily="34" charset="0"/>
              </a:defRPr>
            </a:lvl3pPr>
            <a:lvl4pPr>
              <a:defRPr sz="1800" baseline="0">
                <a:latin typeface="Open Sans" panose="020B0606030504020204" pitchFamily="34" charset="0"/>
              </a:defRPr>
            </a:lvl4pPr>
            <a:lvl5pPr>
              <a:defRPr sz="1800" baseline="0">
                <a:latin typeface="Open Sans" panose="020B0606030504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036665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03_Lesson Intro (headshot slide)">
    <p:spTree>
      <p:nvGrpSpPr>
        <p:cNvPr id="1" name=""/>
        <p:cNvGrpSpPr/>
        <p:nvPr/>
      </p:nvGrpSpPr>
      <p:grpSpPr>
        <a:xfrm>
          <a:off x="0" y="0"/>
          <a:ext cx="0" cy="0"/>
          <a:chOff x="0" y="0"/>
          <a:chExt cx="0" cy="0"/>
        </a:xfrm>
      </p:grpSpPr>
      <p:pic>
        <p:nvPicPr>
          <p:cNvPr id="4" name="Picture 3" descr="A white background with blue border&#10;&#10;Description automatically generated">
            <a:extLst>
              <a:ext uri="{FF2B5EF4-FFF2-40B4-BE49-F238E27FC236}">
                <a16:creationId xmlns:a16="http://schemas.microsoft.com/office/drawing/2014/main" id="{9289594B-CEE2-DA79-8D6C-78D7B18EF0B7}"/>
              </a:ext>
            </a:extLst>
          </p:cNvPr>
          <p:cNvPicPr>
            <a:picLocks noChangeAspect="1"/>
          </p:cNvPicPr>
          <p:nvPr userDrawn="1"/>
        </p:nvPicPr>
        <p:blipFill>
          <a:blip r:embed="rId2"/>
          <a:stretch>
            <a:fillRect/>
          </a:stretch>
        </p:blipFill>
        <p:spPr>
          <a:xfrm>
            <a:off x="1409" y="36599"/>
            <a:ext cx="9144000" cy="5143500"/>
          </a:xfrm>
          <a:prstGeom prst="rect">
            <a:avLst/>
          </a:prstGeom>
        </p:spPr>
      </p:pic>
      <p:sp>
        <p:nvSpPr>
          <p:cNvPr id="3" name="Text Placeholder 2">
            <a:extLst>
              <a:ext uri="{FF2B5EF4-FFF2-40B4-BE49-F238E27FC236}">
                <a16:creationId xmlns:a16="http://schemas.microsoft.com/office/drawing/2014/main" id="{BD4601DF-3D69-3D45-B976-F47622BD405E}"/>
              </a:ext>
            </a:extLst>
          </p:cNvPr>
          <p:cNvSpPr>
            <a:spLocks noGrp="1"/>
          </p:cNvSpPr>
          <p:nvPr>
            <p:ph type="body" sz="quarter" idx="11" hasCustomPrompt="1"/>
          </p:nvPr>
        </p:nvSpPr>
        <p:spPr>
          <a:xfrm>
            <a:off x="4620635" y="382901"/>
            <a:ext cx="3966571" cy="728568"/>
          </a:xfrm>
        </p:spPr>
        <p:txBody>
          <a:bodyPr>
            <a:normAutofit/>
          </a:bodyPr>
          <a:lstStyle>
            <a:lvl1pPr marL="0" indent="0">
              <a:buNone/>
              <a:defRPr sz="2000" b="0" i="0" kern="800" baseline="0">
                <a:latin typeface="Segoe UI Semilight" panose="020B0402040204020203" pitchFamily="34" charset="0"/>
                <a:cs typeface="Segoe UI Semilight" panose="020B0402040204020203" pitchFamily="34" charset="0"/>
              </a:defRPr>
            </a:lvl1pPr>
          </a:lstStyle>
          <a:p>
            <a:pPr lvl="0"/>
            <a:r>
              <a:rPr lang="en-US" dirty="0"/>
              <a:t>Lesson Title Goes Here</a:t>
            </a:r>
          </a:p>
        </p:txBody>
      </p:sp>
      <p:sp>
        <p:nvSpPr>
          <p:cNvPr id="9" name="Text Placeholder 2">
            <a:extLst>
              <a:ext uri="{FF2B5EF4-FFF2-40B4-BE49-F238E27FC236}">
                <a16:creationId xmlns:a16="http://schemas.microsoft.com/office/drawing/2014/main" id="{9258BD1F-B284-28B8-2B50-52C6221AECFD}"/>
              </a:ext>
            </a:extLst>
          </p:cNvPr>
          <p:cNvSpPr>
            <a:spLocks noGrp="1"/>
          </p:cNvSpPr>
          <p:nvPr>
            <p:ph type="body" sz="quarter" idx="12" hasCustomPrompt="1"/>
          </p:nvPr>
        </p:nvSpPr>
        <p:spPr>
          <a:xfrm>
            <a:off x="4620634" y="1124147"/>
            <a:ext cx="3966571" cy="728568"/>
          </a:xfrm>
        </p:spPr>
        <p:txBody>
          <a:bodyPr>
            <a:normAutofit/>
          </a:bodyPr>
          <a:lstStyle>
            <a:lvl1pPr marL="0" indent="0">
              <a:buNone/>
              <a:defRPr sz="1600" b="0" i="0" kern="800" baseline="0">
                <a:latin typeface="Segoe UI Semilight" panose="020B0402040204020203" pitchFamily="34" charset="0"/>
                <a:cs typeface="Segoe UI Semilight" panose="020B0402040204020203" pitchFamily="34" charset="0"/>
              </a:defRPr>
            </a:lvl1pPr>
          </a:lstStyle>
          <a:p>
            <a:pPr lvl="0"/>
            <a:r>
              <a:rPr lang="en-US" dirty="0"/>
              <a:t>• 1.1 Sub-lesson Title</a:t>
            </a:r>
          </a:p>
        </p:txBody>
      </p:sp>
      <p:sp>
        <p:nvSpPr>
          <p:cNvPr id="2" name="Text Placeholder 2">
            <a:extLst>
              <a:ext uri="{FF2B5EF4-FFF2-40B4-BE49-F238E27FC236}">
                <a16:creationId xmlns:a16="http://schemas.microsoft.com/office/drawing/2014/main" id="{D7ED1EBB-6BC5-DFD0-E2B6-8349F2148CE8}"/>
              </a:ext>
            </a:extLst>
          </p:cNvPr>
          <p:cNvSpPr>
            <a:spLocks noGrp="1"/>
          </p:cNvSpPr>
          <p:nvPr>
            <p:ph type="body" sz="quarter" idx="15" hasCustomPrompt="1"/>
          </p:nvPr>
        </p:nvSpPr>
        <p:spPr>
          <a:xfrm>
            <a:off x="4619297" y="1869540"/>
            <a:ext cx="3966571" cy="728568"/>
          </a:xfrm>
        </p:spPr>
        <p:txBody>
          <a:bodyPr>
            <a:normAutofit/>
          </a:bodyPr>
          <a:lstStyle>
            <a:lvl1pPr marL="0" indent="0">
              <a:buNone/>
              <a:defRPr sz="1600" b="0" i="0" kern="800" baseline="0">
                <a:latin typeface="Segoe UI Semilight" panose="020B0402040204020203" pitchFamily="34" charset="0"/>
                <a:cs typeface="Segoe UI Semilight" panose="020B0402040204020203" pitchFamily="34" charset="0"/>
              </a:defRPr>
            </a:lvl1pPr>
          </a:lstStyle>
          <a:p>
            <a:pPr lvl="0"/>
            <a:r>
              <a:rPr lang="en-US" dirty="0"/>
              <a:t>• 1.2 Sub-lesson Title</a:t>
            </a:r>
          </a:p>
        </p:txBody>
      </p:sp>
      <p:sp>
        <p:nvSpPr>
          <p:cNvPr id="5" name="Text Placeholder 2">
            <a:extLst>
              <a:ext uri="{FF2B5EF4-FFF2-40B4-BE49-F238E27FC236}">
                <a16:creationId xmlns:a16="http://schemas.microsoft.com/office/drawing/2014/main" id="{5BEAFDF9-6B1A-C0EB-0DEB-8FFA696AC94B}"/>
              </a:ext>
            </a:extLst>
          </p:cNvPr>
          <p:cNvSpPr>
            <a:spLocks noGrp="1"/>
          </p:cNvSpPr>
          <p:nvPr>
            <p:ph type="body" sz="quarter" idx="16" hasCustomPrompt="1"/>
          </p:nvPr>
        </p:nvSpPr>
        <p:spPr>
          <a:xfrm>
            <a:off x="4619298" y="2598108"/>
            <a:ext cx="3966571" cy="728568"/>
          </a:xfrm>
        </p:spPr>
        <p:txBody>
          <a:bodyPr>
            <a:normAutofit/>
          </a:bodyPr>
          <a:lstStyle>
            <a:lvl1pPr marL="0" indent="0">
              <a:buNone/>
              <a:defRPr sz="1600" b="0" i="0" kern="800" baseline="0">
                <a:latin typeface="Segoe UI Semilight" panose="020B0402040204020203" pitchFamily="34" charset="0"/>
                <a:cs typeface="Segoe UI Semilight" panose="020B0402040204020203" pitchFamily="34" charset="0"/>
              </a:defRPr>
            </a:lvl1pPr>
          </a:lstStyle>
          <a:p>
            <a:pPr lvl="0"/>
            <a:r>
              <a:rPr lang="en-US" dirty="0"/>
              <a:t>• 1.3 Sub-lesson Title</a:t>
            </a:r>
          </a:p>
        </p:txBody>
      </p:sp>
      <p:sp>
        <p:nvSpPr>
          <p:cNvPr id="7" name="Picture Placeholder 11">
            <a:extLst>
              <a:ext uri="{FF2B5EF4-FFF2-40B4-BE49-F238E27FC236}">
                <a16:creationId xmlns:a16="http://schemas.microsoft.com/office/drawing/2014/main" id="{41F5051F-7083-3DC3-EC81-E04D81C975E0}"/>
              </a:ext>
            </a:extLst>
          </p:cNvPr>
          <p:cNvSpPr>
            <a:spLocks noGrp="1"/>
          </p:cNvSpPr>
          <p:nvPr>
            <p:ph type="pic" sz="quarter" idx="10"/>
          </p:nvPr>
        </p:nvSpPr>
        <p:spPr>
          <a:xfrm>
            <a:off x="890544" y="664995"/>
            <a:ext cx="3358265" cy="3560747"/>
          </a:xfrm>
          <a:effectLst>
            <a:outerShdw blurRad="50800" dist="38100" dir="5400000" algn="t" rotWithShape="0">
              <a:prstClr val="black">
                <a:alpha val="40000"/>
              </a:prstClr>
            </a:outerShdw>
          </a:effectLst>
        </p:spPr>
        <p:txBody>
          <a:bodyPr>
            <a:normAutofit/>
          </a:bodyPr>
          <a:lstStyle>
            <a:lvl1pPr marL="0" indent="0" algn="ctr">
              <a:buNone/>
              <a:defRPr sz="2800"/>
            </a:lvl1pPr>
          </a:lstStyle>
          <a:p>
            <a:endParaRPr lang="en-US" dirty="0"/>
          </a:p>
          <a:p>
            <a:r>
              <a:rPr lang="en-US" dirty="0"/>
              <a:t>Insert Author </a:t>
            </a:r>
          </a:p>
          <a:p>
            <a:r>
              <a:rPr lang="en-US" dirty="0"/>
              <a:t>Headshot Photo</a:t>
            </a:r>
          </a:p>
          <a:p>
            <a:r>
              <a:rPr lang="en-US" dirty="0"/>
              <a:t>Here</a:t>
            </a:r>
          </a:p>
        </p:txBody>
      </p:sp>
    </p:spTree>
    <p:extLst>
      <p:ext uri="{BB962C8B-B14F-4D97-AF65-F5344CB8AC3E}">
        <p14:creationId xmlns:p14="http://schemas.microsoft.com/office/powerpoint/2010/main" val="45787899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01_Course Title Slide">
    <p:spTree>
      <p:nvGrpSpPr>
        <p:cNvPr id="1" name=""/>
        <p:cNvGrpSpPr/>
        <p:nvPr/>
      </p:nvGrpSpPr>
      <p:grpSpPr>
        <a:xfrm>
          <a:off x="0" y="0"/>
          <a:ext cx="0" cy="0"/>
          <a:chOff x="0" y="0"/>
          <a:chExt cx="0" cy="0"/>
        </a:xfrm>
      </p:grpSpPr>
      <p:pic>
        <p:nvPicPr>
          <p:cNvPr id="5" name="Picture 4" descr="Shape&#10;&#10;Description automatically generated with medium confidence">
            <a:extLst>
              <a:ext uri="{FF2B5EF4-FFF2-40B4-BE49-F238E27FC236}">
                <a16:creationId xmlns:a16="http://schemas.microsoft.com/office/drawing/2014/main" id="{315FA5AA-E7FF-BD49-A92D-7A87578950F6}"/>
              </a:ext>
            </a:extLst>
          </p:cNvPr>
          <p:cNvPicPr>
            <a:picLocks noChangeAspect="1"/>
          </p:cNvPicPr>
          <p:nvPr userDrawn="1"/>
        </p:nvPicPr>
        <p:blipFill>
          <a:blip r:embed="rId2"/>
          <a:stretch>
            <a:fillRect/>
          </a:stretch>
        </p:blipFill>
        <p:spPr>
          <a:xfrm>
            <a:off x="0" y="0"/>
            <a:ext cx="9144000" cy="5143500"/>
          </a:xfrm>
          <a:prstGeom prst="rect">
            <a:avLst/>
          </a:prstGeom>
          <a:blipFill>
            <a:blip r:embed="rId3"/>
            <a:stretch>
              <a:fillRect/>
            </a:stretch>
          </a:blipFill>
        </p:spPr>
      </p:pic>
      <p:pic>
        <p:nvPicPr>
          <p:cNvPr id="7" name="Picture 6" descr="A blue and white background&#10;&#10;Description automatically generated">
            <a:extLst>
              <a:ext uri="{FF2B5EF4-FFF2-40B4-BE49-F238E27FC236}">
                <a16:creationId xmlns:a16="http://schemas.microsoft.com/office/drawing/2014/main" id="{DCB4EE68-6906-C0D2-628A-07C92F87891F}"/>
              </a:ext>
            </a:extLst>
          </p:cNvPr>
          <p:cNvPicPr>
            <a:picLocks noChangeAspect="1"/>
          </p:cNvPicPr>
          <p:nvPr userDrawn="1"/>
        </p:nvPicPr>
        <p:blipFill>
          <a:blip r:embed="rId3"/>
          <a:stretch>
            <a:fillRect/>
          </a:stretch>
        </p:blipFill>
        <p:spPr>
          <a:xfrm>
            <a:off x="0" y="0"/>
            <a:ext cx="9144000" cy="5143500"/>
          </a:xfrm>
          <a:prstGeom prst="rect">
            <a:avLst/>
          </a:prstGeom>
        </p:spPr>
      </p:pic>
      <p:sp>
        <p:nvSpPr>
          <p:cNvPr id="3" name="Subtitle 2"/>
          <p:cNvSpPr>
            <a:spLocks noGrp="1"/>
          </p:cNvSpPr>
          <p:nvPr>
            <p:ph type="subTitle" idx="1" hasCustomPrompt="1"/>
          </p:nvPr>
        </p:nvSpPr>
        <p:spPr>
          <a:xfrm>
            <a:off x="1840663" y="1365666"/>
            <a:ext cx="6143485" cy="674899"/>
          </a:xfrm>
        </p:spPr>
        <p:txBody>
          <a:bodyPr>
            <a:normAutofit/>
          </a:bodyPr>
          <a:lstStyle>
            <a:lvl1pPr marL="685800" indent="-630936" algn="l">
              <a:buNone/>
              <a:tabLst>
                <a:tab pos="574675" algn="l"/>
              </a:tabLst>
              <a:defRPr sz="4400" b="0" baseline="0">
                <a:solidFill>
                  <a:srgbClr val="454D4E"/>
                </a:solidFill>
                <a:latin typeface="Segoe UI Light" panose="020B0502040204020203" pitchFamily="34" charset="0"/>
                <a:cs typeface="Segoe UI Light" panose="020B0502040204020203"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Course Title Here:</a:t>
            </a:r>
          </a:p>
        </p:txBody>
      </p:sp>
      <p:sp>
        <p:nvSpPr>
          <p:cNvPr id="12" name="Picture Placeholder 11">
            <a:extLst>
              <a:ext uri="{FF2B5EF4-FFF2-40B4-BE49-F238E27FC236}">
                <a16:creationId xmlns:a16="http://schemas.microsoft.com/office/drawing/2014/main" id="{4DCF20B5-BDCC-4D4B-9EB2-D0FDA548FADC}"/>
              </a:ext>
            </a:extLst>
          </p:cNvPr>
          <p:cNvSpPr>
            <a:spLocks noGrp="1"/>
          </p:cNvSpPr>
          <p:nvPr>
            <p:ph type="pic" sz="quarter" idx="10" hasCustomPrompt="1"/>
          </p:nvPr>
        </p:nvSpPr>
        <p:spPr>
          <a:xfrm>
            <a:off x="2259980" y="3095097"/>
            <a:ext cx="1112885" cy="1168586"/>
          </a:xfrm>
          <a:effectLst>
            <a:outerShdw blurRad="50800" dist="38100" dir="5400000" algn="t" rotWithShape="0">
              <a:prstClr val="black">
                <a:alpha val="40000"/>
              </a:prstClr>
            </a:outerShdw>
          </a:effectLst>
        </p:spPr>
        <p:txBody>
          <a:bodyPr>
            <a:normAutofit/>
          </a:bodyPr>
          <a:lstStyle>
            <a:lvl1pPr marL="0" indent="0">
              <a:buNone/>
              <a:defRPr sz="1200"/>
            </a:lvl1pPr>
          </a:lstStyle>
          <a:p>
            <a:r>
              <a:rPr lang="en-US" dirty="0"/>
              <a:t>Insert </a:t>
            </a:r>
          </a:p>
          <a:p>
            <a:r>
              <a:rPr lang="en-US" dirty="0"/>
              <a:t>Author </a:t>
            </a:r>
          </a:p>
          <a:p>
            <a:r>
              <a:rPr lang="en-US" dirty="0"/>
              <a:t>Headshot </a:t>
            </a:r>
          </a:p>
          <a:p>
            <a:r>
              <a:rPr lang="en-US" dirty="0"/>
              <a:t>Photo</a:t>
            </a:r>
          </a:p>
          <a:p>
            <a:r>
              <a:rPr lang="en-US" dirty="0"/>
              <a:t>Here</a:t>
            </a:r>
          </a:p>
        </p:txBody>
      </p:sp>
      <p:sp>
        <p:nvSpPr>
          <p:cNvPr id="6" name="Text Placeholder 5">
            <a:extLst>
              <a:ext uri="{FF2B5EF4-FFF2-40B4-BE49-F238E27FC236}">
                <a16:creationId xmlns:a16="http://schemas.microsoft.com/office/drawing/2014/main" id="{E069A88D-4483-164E-BD65-F3FA79A5214F}"/>
              </a:ext>
            </a:extLst>
          </p:cNvPr>
          <p:cNvSpPr>
            <a:spLocks noGrp="1"/>
          </p:cNvSpPr>
          <p:nvPr>
            <p:ph type="body" sz="quarter" idx="11" hasCustomPrompt="1"/>
          </p:nvPr>
        </p:nvSpPr>
        <p:spPr>
          <a:xfrm>
            <a:off x="3462819" y="3263590"/>
            <a:ext cx="3802750" cy="384813"/>
          </a:xfrm>
        </p:spPr>
        <p:txBody>
          <a:bodyPr>
            <a:noAutofit/>
          </a:bodyPr>
          <a:lstStyle>
            <a:lvl1pPr marL="0" indent="0">
              <a:buNone/>
              <a:defRPr sz="2000" b="0" i="0" u="none" baseline="0">
                <a:latin typeface="Open Sans" panose="020B0606030504020204" pitchFamily="34" charset="0"/>
              </a:defRPr>
            </a:lvl1pPr>
          </a:lstStyle>
          <a:p>
            <a:pPr algn="l"/>
            <a:r>
              <a:rPr lang="en-US" sz="1600" dirty="0">
                <a:latin typeface="Segoe UI" panose="020B0502040204020203" pitchFamily="34" charset="0"/>
                <a:cs typeface="Segoe UI" panose="020B0502040204020203" pitchFamily="34" charset="0"/>
              </a:rPr>
              <a:t>Author Name</a:t>
            </a:r>
          </a:p>
        </p:txBody>
      </p:sp>
      <p:sp>
        <p:nvSpPr>
          <p:cNvPr id="14" name="Text Placeholder 13">
            <a:extLst>
              <a:ext uri="{FF2B5EF4-FFF2-40B4-BE49-F238E27FC236}">
                <a16:creationId xmlns:a16="http://schemas.microsoft.com/office/drawing/2014/main" id="{4C2A0807-1CDE-5F49-A30A-6B9B299977E1}"/>
              </a:ext>
            </a:extLst>
          </p:cNvPr>
          <p:cNvSpPr>
            <a:spLocks noGrp="1"/>
          </p:cNvSpPr>
          <p:nvPr>
            <p:ph type="body" sz="quarter" idx="12" hasCustomPrompt="1"/>
          </p:nvPr>
        </p:nvSpPr>
        <p:spPr>
          <a:xfrm>
            <a:off x="3462347" y="3648402"/>
            <a:ext cx="2739170" cy="584200"/>
          </a:xfrm>
        </p:spPr>
        <p:txBody>
          <a:bodyPr>
            <a:normAutofit/>
          </a:bodyPr>
          <a:lstStyle>
            <a:lvl1pPr marL="0" indent="0">
              <a:buNone/>
              <a:defRPr sz="1200" baseline="0">
                <a:latin typeface="Open Sans" panose="020B0606030504020204" pitchFamily="34" charset="0"/>
              </a:defRPr>
            </a:lvl1pPr>
          </a:lstStyle>
          <a:p>
            <a:pPr lvl="0"/>
            <a:r>
              <a:rPr lang="en-US" dirty="0"/>
              <a:t>Lower Third</a:t>
            </a:r>
          </a:p>
        </p:txBody>
      </p:sp>
      <p:sp>
        <p:nvSpPr>
          <p:cNvPr id="17" name="TextBox 16">
            <a:extLst>
              <a:ext uri="{FF2B5EF4-FFF2-40B4-BE49-F238E27FC236}">
                <a16:creationId xmlns:a16="http://schemas.microsoft.com/office/drawing/2014/main" id="{68641A57-2545-0CDA-3A11-C1281610CCD7}"/>
              </a:ext>
            </a:extLst>
          </p:cNvPr>
          <p:cNvSpPr txBox="1"/>
          <p:nvPr userDrawn="1"/>
        </p:nvSpPr>
        <p:spPr>
          <a:xfrm>
            <a:off x="1923165" y="312433"/>
            <a:ext cx="5239240" cy="628091"/>
          </a:xfrm>
          <a:prstGeom prst="rect">
            <a:avLst/>
          </a:prstGeom>
        </p:spPr>
        <p:txBody>
          <a:bodyPr vert="horz" wrap="none" lIns="91440" tIns="45720" rIns="91440" bIns="45720" rtlCol="0">
            <a:normAutofit/>
          </a:bodyPr>
          <a:lstStyle/>
          <a:p>
            <a:pPr algn="l"/>
            <a:r>
              <a:rPr lang="en-US" sz="3000" b="1" i="0" baseline="0" dirty="0">
                <a:solidFill>
                  <a:srgbClr val="454D4E"/>
                </a:solidFill>
                <a:latin typeface="Segoe UI" panose="020B0502040204020203" pitchFamily="34" charset="0"/>
                <a:cs typeface="Segoe UI" panose="020B0502040204020203" pitchFamily="34" charset="0"/>
              </a:rPr>
              <a:t>Introduction</a:t>
            </a:r>
          </a:p>
        </p:txBody>
      </p:sp>
      <p:sp>
        <p:nvSpPr>
          <p:cNvPr id="16" name="Text Placeholder 15">
            <a:extLst>
              <a:ext uri="{FF2B5EF4-FFF2-40B4-BE49-F238E27FC236}">
                <a16:creationId xmlns:a16="http://schemas.microsoft.com/office/drawing/2014/main" id="{D7709AF5-2D39-3318-476A-B7DB868293B3}"/>
              </a:ext>
            </a:extLst>
          </p:cNvPr>
          <p:cNvSpPr>
            <a:spLocks noGrp="1"/>
          </p:cNvSpPr>
          <p:nvPr>
            <p:ph type="body" sz="quarter" idx="13" hasCustomPrompt="1"/>
          </p:nvPr>
        </p:nvSpPr>
        <p:spPr>
          <a:xfrm>
            <a:off x="1840662" y="2040565"/>
            <a:ext cx="6143485" cy="771235"/>
          </a:xfrm>
        </p:spPr>
        <p:txBody>
          <a:bodyPr>
            <a:noAutofit/>
          </a:bodyPr>
          <a:lstStyle>
            <a:lvl1pPr marL="0" indent="0">
              <a:buNone/>
              <a:defRPr sz="3600" b="0" i="0">
                <a:latin typeface="Segoe UI Light" panose="020B0502040204020203" pitchFamily="34" charset="0"/>
                <a:cs typeface="Segoe UI Light" panose="020B0502040204020203" pitchFamily="34" charset="0"/>
              </a:defRPr>
            </a:lvl1pPr>
          </a:lstStyle>
          <a:p>
            <a:pPr lvl="0"/>
            <a:r>
              <a:rPr lang="en-US" dirty="0"/>
              <a:t> Subtitle here</a:t>
            </a:r>
          </a:p>
        </p:txBody>
      </p:sp>
    </p:spTree>
    <p:extLst>
      <p:ext uri="{BB962C8B-B14F-4D97-AF65-F5344CB8AC3E}">
        <p14:creationId xmlns:p14="http://schemas.microsoft.com/office/powerpoint/2010/main" val="31282576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3823434-19E5-7244-957A-48409271A875}"/>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a:xfrm>
            <a:off x="1138620" y="-78830"/>
            <a:ext cx="7548179" cy="560552"/>
          </a:xfrm>
          <a:prstGeom prst="rect">
            <a:avLst/>
          </a:prstGeom>
        </p:spPr>
        <p:txBody>
          <a:bodyPr>
            <a:noAutofit/>
          </a:bodyPr>
          <a:lstStyle>
            <a:lvl1pPr algn="l">
              <a:defRPr sz="3600">
                <a:solidFill>
                  <a:srgbClr val="FFFFFF"/>
                </a:solidFill>
              </a:defRPr>
            </a:lvl1pPr>
          </a:lstStyle>
          <a:p>
            <a:r>
              <a:rPr lang="en-US" dirty="0"/>
              <a:t>Click to edit Master title style</a:t>
            </a:r>
          </a:p>
        </p:txBody>
      </p:sp>
      <p:sp>
        <p:nvSpPr>
          <p:cNvPr id="3" name="Content Placeholder 2"/>
          <p:cNvSpPr>
            <a:spLocks noGrp="1"/>
          </p:cNvSpPr>
          <p:nvPr>
            <p:ph idx="1"/>
          </p:nvPr>
        </p:nvSpPr>
        <p:spPr>
          <a:xfrm>
            <a:off x="1147379" y="814771"/>
            <a:ext cx="6839712" cy="3547021"/>
          </a:xfrm>
        </p:spPr>
        <p:txBody>
          <a:bodyPr>
            <a:noAutofit/>
          </a:bodyPr>
          <a:lstStyle>
            <a:lvl1pPr>
              <a:defRPr sz="22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427779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itle_Two Conten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70CCCA5-FF07-3E49-BCA2-619E38AACDEF}"/>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a:xfrm>
            <a:off x="1143000" y="-78831"/>
            <a:ext cx="7552944" cy="557784"/>
          </a:xfrm>
          <a:prstGeom prst="rect">
            <a:avLst/>
          </a:prstGeom>
        </p:spPr>
        <p:txBody>
          <a:bodyPr>
            <a:noAutofit/>
          </a:bodyPr>
          <a:lstStyle>
            <a:lvl1pPr algn="l">
              <a:defRPr sz="3600">
                <a:solidFill>
                  <a:srgbClr val="FFFFFF"/>
                </a:solidFill>
              </a:defRPr>
            </a:lvl1pPr>
          </a:lstStyle>
          <a:p>
            <a:r>
              <a:rPr lang="en-US"/>
              <a:t>Click to edit Master title style</a:t>
            </a:r>
            <a:endParaRPr lang="en-US" dirty="0"/>
          </a:p>
        </p:txBody>
      </p:sp>
      <p:sp>
        <p:nvSpPr>
          <p:cNvPr id="3" name="Content Placeholder 2"/>
          <p:cNvSpPr>
            <a:spLocks noGrp="1"/>
          </p:cNvSpPr>
          <p:nvPr>
            <p:ph sz="half" idx="1"/>
          </p:nvPr>
        </p:nvSpPr>
        <p:spPr>
          <a:xfrm>
            <a:off x="457200" y="946140"/>
            <a:ext cx="4038600" cy="3394472"/>
          </a:xfrm>
        </p:spPr>
        <p:txBody>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57344" y="946356"/>
            <a:ext cx="4038600" cy="3394472"/>
          </a:xfrm>
        </p:spPr>
        <p:txBody>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303941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_Images or Charts">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A56CC22-FD07-7A4D-847A-EADD8CC51826}"/>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a:xfrm>
            <a:off x="1143000" y="-78830"/>
            <a:ext cx="7556938" cy="557784"/>
          </a:xfrm>
          <a:prstGeom prst="rect">
            <a:avLst/>
          </a:prstGeom>
        </p:spPr>
        <p:txBody>
          <a:bodyPr>
            <a:noAutofit/>
          </a:bodyPr>
          <a:lstStyle>
            <a:lvl1pPr algn="l">
              <a:defRPr sz="3600">
                <a:solidFill>
                  <a:srgbClr val="FFFFFF"/>
                </a:solidFill>
              </a:defRPr>
            </a:lvl1pPr>
          </a:lstStyle>
          <a:p>
            <a:r>
              <a:rPr lang="en-US" dirty="0"/>
              <a:t>Click to edit Master title style</a:t>
            </a:r>
          </a:p>
        </p:txBody>
      </p:sp>
      <p:sp>
        <p:nvSpPr>
          <p:cNvPr id="7"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061837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_Content_No Gray Backgroun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1161795-AF74-6141-B77F-64153FAB4A60}"/>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7" name="Title 1"/>
          <p:cNvSpPr>
            <a:spLocks noGrp="1"/>
          </p:cNvSpPr>
          <p:nvPr>
            <p:ph type="title"/>
          </p:nvPr>
        </p:nvSpPr>
        <p:spPr>
          <a:xfrm>
            <a:off x="1144371" y="-78830"/>
            <a:ext cx="7548179" cy="560552"/>
          </a:xfrm>
          <a:prstGeom prst="rect">
            <a:avLst/>
          </a:prstGeom>
        </p:spPr>
        <p:txBody>
          <a:bodyPr>
            <a:noAutofit/>
          </a:bodyPr>
          <a:lstStyle>
            <a:lvl1pPr algn="l">
              <a:defRPr sz="3600">
                <a:solidFill>
                  <a:srgbClr val="FFFFFF"/>
                </a:solidFill>
              </a:defRPr>
            </a:lvl1pPr>
          </a:lstStyle>
          <a:p>
            <a:r>
              <a:rPr lang="en-US" dirty="0"/>
              <a:t>Click to edit Master title style</a:t>
            </a:r>
          </a:p>
        </p:txBody>
      </p:sp>
      <p:sp>
        <p:nvSpPr>
          <p:cNvPr id="9"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483181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_Content_No Bottom Ba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00254D4-82EE-7743-8DC5-A96F5C67993D}"/>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6" name="Title 1"/>
          <p:cNvSpPr>
            <a:spLocks noGrp="1"/>
          </p:cNvSpPr>
          <p:nvPr>
            <p:ph type="title"/>
          </p:nvPr>
        </p:nvSpPr>
        <p:spPr>
          <a:xfrm>
            <a:off x="1144371" y="-78830"/>
            <a:ext cx="7548179" cy="560552"/>
          </a:xfrm>
          <a:prstGeom prst="rect">
            <a:avLst/>
          </a:prstGeom>
        </p:spPr>
        <p:txBody>
          <a:bodyPr>
            <a:noAutofit/>
          </a:bodyPr>
          <a:lstStyle>
            <a:lvl1pPr algn="l">
              <a:defRPr sz="3600">
                <a:solidFill>
                  <a:srgbClr val="FFFFFF"/>
                </a:solidFill>
              </a:defRPr>
            </a:lvl1pPr>
          </a:lstStyle>
          <a:p>
            <a:r>
              <a:rPr lang="en-US" dirty="0"/>
              <a:t>Click to edit Master title style</a:t>
            </a:r>
          </a:p>
        </p:txBody>
      </p:sp>
      <p:sp>
        <p:nvSpPr>
          <p:cNvPr id="3"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611512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_Conten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9A03A33-EFE2-8C43-836B-41753232C69D}"/>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3" name="Title 1"/>
          <p:cNvSpPr>
            <a:spLocks noGrp="1"/>
          </p:cNvSpPr>
          <p:nvPr>
            <p:ph type="title"/>
          </p:nvPr>
        </p:nvSpPr>
        <p:spPr>
          <a:xfrm>
            <a:off x="805778" y="1"/>
            <a:ext cx="7548179" cy="560552"/>
          </a:xfrm>
          <a:prstGeom prst="rect">
            <a:avLst/>
          </a:prstGeom>
        </p:spPr>
        <p:txBody>
          <a:bodyPr>
            <a:noAutofit/>
          </a:bodyPr>
          <a:lstStyle>
            <a:lvl1pPr algn="ctr">
              <a:defRPr sz="3600">
                <a:solidFill>
                  <a:schemeClr val="tx1"/>
                </a:solidFill>
              </a:defRPr>
            </a:lvl1pPr>
          </a:lstStyle>
          <a:p>
            <a:r>
              <a:rPr lang="en-US" dirty="0"/>
              <a:t>Click to edit Master title style</a:t>
            </a:r>
          </a:p>
        </p:txBody>
      </p:sp>
      <p:sp>
        <p:nvSpPr>
          <p:cNvPr id="4" name="Content Placeholder 2"/>
          <p:cNvSpPr>
            <a:spLocks noGrp="1"/>
          </p:cNvSpPr>
          <p:nvPr>
            <p:ph idx="1"/>
          </p:nvPr>
        </p:nvSpPr>
        <p:spPr>
          <a:xfrm>
            <a:off x="814537"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463373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hasCustomPrompt="1"/>
          </p:nvPr>
        </p:nvSpPr>
        <p:spPr/>
        <p:txBody>
          <a:bodyPr/>
          <a:lstStyle>
            <a:lvl1pPr>
              <a:defRPr/>
            </a:lvl1pPr>
          </a:lstStyle>
          <a:p>
            <a:r>
              <a:rPr lang="en-US" dirty="0"/>
              <a:t> </a:t>
            </a:r>
          </a:p>
        </p:txBody>
      </p:sp>
      <p:pic>
        <p:nvPicPr>
          <p:cNvPr id="3" name="Picture 2">
            <a:extLst>
              <a:ext uri="{FF2B5EF4-FFF2-40B4-BE49-F238E27FC236}">
                <a16:creationId xmlns:a16="http://schemas.microsoft.com/office/drawing/2014/main" id="{45DCE74C-60B9-4019-9C53-715EEF88741D}"/>
              </a:ext>
            </a:extLst>
          </p:cNvPr>
          <p:cNvPicPr>
            <a:picLocks noChangeAspect="1"/>
          </p:cNvPicPr>
          <p:nvPr userDrawn="1"/>
        </p:nvPicPr>
        <p:blipFill>
          <a:blip r:embed="rId2"/>
          <a:stretch>
            <a:fillRect/>
          </a:stretch>
        </p:blipFill>
        <p:spPr>
          <a:xfrm>
            <a:off x="1122201" y="66612"/>
            <a:ext cx="7180952" cy="961905"/>
          </a:xfrm>
          <a:prstGeom prst="rect">
            <a:avLst/>
          </a:prstGeom>
        </p:spPr>
      </p:pic>
    </p:spTree>
    <p:extLst>
      <p:ext uri="{BB962C8B-B14F-4D97-AF65-F5344CB8AC3E}">
        <p14:creationId xmlns:p14="http://schemas.microsoft.com/office/powerpoint/2010/main" val="898350751"/>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04_Content Slide (top title bar)">
    <p:spTree>
      <p:nvGrpSpPr>
        <p:cNvPr id="1" name=""/>
        <p:cNvGrpSpPr/>
        <p:nvPr/>
      </p:nvGrpSpPr>
      <p:grpSpPr>
        <a:xfrm>
          <a:off x="0" y="0"/>
          <a:ext cx="0" cy="0"/>
          <a:chOff x="0" y="0"/>
          <a:chExt cx="0" cy="0"/>
        </a:xfrm>
      </p:grpSpPr>
      <p:pic>
        <p:nvPicPr>
          <p:cNvPr id="8" name="Picture 7" descr="A white object with a black border&#10;&#10;Description automatically generated with medium confidence">
            <a:extLst>
              <a:ext uri="{FF2B5EF4-FFF2-40B4-BE49-F238E27FC236}">
                <a16:creationId xmlns:a16="http://schemas.microsoft.com/office/drawing/2014/main" id="{6F592B98-E829-4D75-987C-E10A1777DFDC}"/>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9" name="Title 1">
            <a:extLst>
              <a:ext uri="{FF2B5EF4-FFF2-40B4-BE49-F238E27FC236}">
                <a16:creationId xmlns:a16="http://schemas.microsoft.com/office/drawing/2014/main" id="{7BF004E1-6C6E-A41B-2708-AF445AAF3B69}"/>
              </a:ext>
            </a:extLst>
          </p:cNvPr>
          <p:cNvSpPr>
            <a:spLocks noGrp="1"/>
          </p:cNvSpPr>
          <p:nvPr>
            <p:ph type="title" hasCustomPrompt="1"/>
          </p:nvPr>
        </p:nvSpPr>
        <p:spPr>
          <a:xfrm>
            <a:off x="793342" y="9336"/>
            <a:ext cx="7548179" cy="463628"/>
          </a:xfrm>
          <a:prstGeom prst="rect">
            <a:avLst/>
          </a:prstGeom>
        </p:spPr>
        <p:txBody>
          <a:bodyPr>
            <a:noAutofit/>
          </a:bodyPr>
          <a:lstStyle>
            <a:lvl1pPr algn="l">
              <a:defRPr sz="2800" baseline="0">
                <a:solidFill>
                  <a:schemeClr val="bg1"/>
                </a:solidFill>
                <a:latin typeface="Segoe UI" panose="020B0502040204020203" pitchFamily="34" charset="0"/>
                <a:cs typeface="Segoe UI" panose="020B0502040204020203" pitchFamily="34" charset="0"/>
              </a:defRPr>
            </a:lvl1pPr>
          </a:lstStyle>
          <a:p>
            <a:r>
              <a:rPr lang="en-US" dirty="0"/>
              <a:t>Slide Title Goes Here</a:t>
            </a:r>
          </a:p>
        </p:txBody>
      </p:sp>
      <p:sp>
        <p:nvSpPr>
          <p:cNvPr id="10" name="Content Placeholder 2">
            <a:extLst>
              <a:ext uri="{FF2B5EF4-FFF2-40B4-BE49-F238E27FC236}">
                <a16:creationId xmlns:a16="http://schemas.microsoft.com/office/drawing/2014/main" id="{5A0E15C9-D306-B736-F041-3C5729A18DE3}"/>
              </a:ext>
            </a:extLst>
          </p:cNvPr>
          <p:cNvSpPr>
            <a:spLocks noGrp="1"/>
          </p:cNvSpPr>
          <p:nvPr>
            <p:ph idx="1"/>
          </p:nvPr>
        </p:nvSpPr>
        <p:spPr>
          <a:xfrm>
            <a:off x="900501" y="987374"/>
            <a:ext cx="7333862" cy="3655572"/>
          </a:xfrm>
        </p:spPr>
        <p:txBody>
          <a:bodyPr>
            <a:noAutofit/>
          </a:bodyPr>
          <a:lstStyle>
            <a:lvl1pPr>
              <a:defRPr sz="2200" baseline="0">
                <a:latin typeface="Open Sans" panose="020B0606030504020204" pitchFamily="34" charset="0"/>
              </a:defRPr>
            </a:lvl1pPr>
            <a:lvl2pPr>
              <a:defRPr sz="2000" baseline="0">
                <a:latin typeface="Open Sans" panose="020B0606030504020204" pitchFamily="34" charset="0"/>
              </a:defRPr>
            </a:lvl2pPr>
            <a:lvl3pPr>
              <a:defRPr sz="1800" baseline="0">
                <a:latin typeface="Open Sans" panose="020B0606030504020204" pitchFamily="34" charset="0"/>
              </a:defRPr>
            </a:lvl3pPr>
            <a:lvl4pPr>
              <a:defRPr sz="1800" baseline="0">
                <a:latin typeface="Open Sans" panose="020B0606030504020204" pitchFamily="34" charset="0"/>
              </a:defRPr>
            </a:lvl4pPr>
            <a:lvl5pPr>
              <a:defRPr sz="1800" baseline="0">
                <a:latin typeface="Open Sans" panose="020B0606030504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615701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jp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image" Target="../media/image1.jpg"/><Relationship Id="rId5" Type="http://schemas.openxmlformats.org/officeDocument/2006/relationships/theme" Target="../theme/theme2.xml"/><Relationship Id="rId4"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0">
            <a:alphaModFix amt="0"/>
          </a:blip>
          <a:srcRect/>
          <a:stretch>
            <a:fillRect/>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128B0A6C-EF38-9441-ADBF-8FE45FA6C46E}" type="datetimeFigureOut">
              <a:rPr lang="en-US" smtClean="0"/>
              <a:t>Tue, 8/6/2024</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6D032D76-6BE4-154B-A130-37D069E42354}" type="slidenum">
              <a:rPr lang="en-US" smtClean="0"/>
              <a:t>‹#›</a:t>
            </a:fld>
            <a:endParaRPr lang="en-US"/>
          </a:p>
        </p:txBody>
      </p:sp>
      <p:sp>
        <p:nvSpPr>
          <p:cNvPr id="7" name="Title 1"/>
          <p:cNvSpPr txBox="1">
            <a:spLocks/>
          </p:cNvSpPr>
          <p:nvPr userDrawn="1"/>
        </p:nvSpPr>
        <p:spPr>
          <a:xfrm>
            <a:off x="457200" y="210636"/>
            <a:ext cx="8229600" cy="560552"/>
          </a:xfrm>
          <a:prstGeom prst="rect">
            <a:avLst/>
          </a:prstGeom>
        </p:spPr>
        <p:txBody>
          <a:bodyPr>
            <a:noAutofit/>
          </a:bodyPr>
          <a:lstStyle>
            <a:lvl1pPr algn="l" defTabSz="457200" rtl="0" eaLnBrk="1" latinLnBrk="0" hangingPunct="1">
              <a:spcBef>
                <a:spcPct val="0"/>
              </a:spcBef>
              <a:buNone/>
              <a:defRPr sz="3600" kern="1200">
                <a:solidFill>
                  <a:srgbClr val="FFFFFF"/>
                </a:solidFill>
                <a:latin typeface="+mj-lt"/>
                <a:ea typeface="+mj-ea"/>
                <a:cs typeface="+mj-cs"/>
              </a:defRPr>
            </a:lvl1pPr>
          </a:lstStyle>
          <a:p>
            <a:pPr algn="ctr"/>
            <a:r>
              <a:rPr lang="en-US" dirty="0">
                <a:solidFill>
                  <a:schemeClr val="tx1"/>
                </a:solidFill>
              </a:rPr>
              <a:t>Click to edit Master title style</a:t>
            </a:r>
          </a:p>
        </p:txBody>
      </p:sp>
    </p:spTree>
    <p:extLst>
      <p:ext uri="{BB962C8B-B14F-4D97-AF65-F5344CB8AC3E}">
        <p14:creationId xmlns:p14="http://schemas.microsoft.com/office/powerpoint/2010/main" val="30374765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4" r:id="rId4"/>
    <p:sldLayoutId id="2147483656" r:id="rId5"/>
    <p:sldLayoutId id="2147483657" r:id="rId6"/>
    <p:sldLayoutId id="2147483655" r:id="rId7"/>
    <p:sldLayoutId id="2147483660" r:id="rId8"/>
  </p:sldLayoutIdLst>
  <p:txStyles>
    <p:titleStyle>
      <a:lvl1pPr algn="l"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6">
            <a:alphaModFix amt="0"/>
          </a:blip>
          <a:srcRect/>
          <a:stretch>
            <a:fillRect/>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128B0A6C-EF38-9441-ADBF-8FE45FA6C46E}" type="datetimeFigureOut">
              <a:rPr lang="en-US" smtClean="0"/>
              <a:t>Tue, 8/6/2024</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6D032D76-6BE4-154B-A130-37D069E42354}" type="slidenum">
              <a:rPr lang="en-US" smtClean="0"/>
              <a:t>‹#›</a:t>
            </a:fld>
            <a:endParaRPr lang="en-US"/>
          </a:p>
        </p:txBody>
      </p:sp>
      <p:sp>
        <p:nvSpPr>
          <p:cNvPr id="7" name="Title 1"/>
          <p:cNvSpPr txBox="1">
            <a:spLocks/>
          </p:cNvSpPr>
          <p:nvPr userDrawn="1"/>
        </p:nvSpPr>
        <p:spPr>
          <a:xfrm>
            <a:off x="457200" y="210636"/>
            <a:ext cx="8229600" cy="560552"/>
          </a:xfrm>
          <a:prstGeom prst="rect">
            <a:avLst/>
          </a:prstGeom>
        </p:spPr>
        <p:txBody>
          <a:bodyPr>
            <a:noAutofit/>
          </a:bodyPr>
          <a:lstStyle>
            <a:lvl1pPr algn="l" defTabSz="457200" rtl="0" eaLnBrk="1" latinLnBrk="0" hangingPunct="1">
              <a:spcBef>
                <a:spcPct val="0"/>
              </a:spcBef>
              <a:buNone/>
              <a:defRPr sz="3600" kern="1200">
                <a:solidFill>
                  <a:srgbClr val="FFFFFF"/>
                </a:solidFill>
                <a:latin typeface="+mj-lt"/>
                <a:ea typeface="+mj-ea"/>
                <a:cs typeface="+mj-cs"/>
              </a:defRPr>
            </a:lvl1pPr>
          </a:lstStyle>
          <a:p>
            <a:pPr algn="ctr"/>
            <a:r>
              <a:rPr lang="en-US" dirty="0">
                <a:solidFill>
                  <a:schemeClr val="tx1"/>
                </a:solidFill>
              </a:rPr>
              <a:t>Click to edit Master title style</a:t>
            </a:r>
          </a:p>
        </p:txBody>
      </p:sp>
    </p:spTree>
    <p:extLst>
      <p:ext uri="{BB962C8B-B14F-4D97-AF65-F5344CB8AC3E}">
        <p14:creationId xmlns:p14="http://schemas.microsoft.com/office/powerpoint/2010/main" val="3037476572"/>
      </p:ext>
    </p:extLst>
  </p:cSld>
  <p:clrMap bg1="lt1" tx1="dk1" bg2="lt2" tx2="dk2" accent1="accent1" accent2="accent2" accent3="accent3" accent4="accent4" accent5="accent5" accent6="accent6" hlink="hlink" folHlink="folHlink"/>
  <p:sldLayoutIdLst>
    <p:sldLayoutId id="2147483664" r:id="rId1"/>
    <p:sldLayoutId id="2147483663" r:id="rId2"/>
    <p:sldLayoutId id="2147483658" r:id="rId3"/>
    <p:sldLayoutId id="2147483662" r:id="rId4"/>
  </p:sldLayoutIdLst>
  <p:txStyles>
    <p:titleStyle>
      <a:lvl1pPr algn="l"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0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1.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6.xml"/><Relationship Id="rId4" Type="http://schemas.openxmlformats.org/officeDocument/2006/relationships/image" Target="../media/image23.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9.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1.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1.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869635" y="7145"/>
            <a:ext cx="5555262" cy="1616093"/>
          </a:xfrm>
        </p:spPr>
        <p:txBody>
          <a:bodyPr/>
          <a:lstStyle/>
          <a:p>
            <a:r>
              <a:rPr lang="en-US" sz="2800" dirty="0">
                <a:solidFill>
                  <a:schemeClr val="bg1"/>
                </a:solidFill>
              </a:rPr>
              <a:t>GitHub Actions Certification Preparation Crash Course</a:t>
            </a:r>
          </a:p>
        </p:txBody>
      </p:sp>
      <p:sp>
        <p:nvSpPr>
          <p:cNvPr id="3" name="Subtitle 2"/>
          <p:cNvSpPr>
            <a:spLocks noGrp="1"/>
          </p:cNvSpPr>
          <p:nvPr>
            <p:ph type="subTitle" idx="1"/>
          </p:nvPr>
        </p:nvSpPr>
        <p:spPr>
          <a:xfrm>
            <a:off x="121173" y="3701896"/>
            <a:ext cx="4975395" cy="1314450"/>
          </a:xfrm>
        </p:spPr>
        <p:txBody>
          <a:bodyPr/>
          <a:lstStyle/>
          <a:p>
            <a:r>
              <a:rPr lang="en-US" sz="2400" dirty="0"/>
              <a:t>Tim Warner</a:t>
            </a:r>
          </a:p>
          <a:p>
            <a:r>
              <a:rPr lang="en-US" sz="2400" dirty="0">
                <a:solidFill>
                  <a:srgbClr val="0070C0"/>
                </a:solidFill>
              </a:rPr>
              <a:t>timw.info/linkedin</a:t>
            </a:r>
          </a:p>
          <a:p>
            <a:endParaRPr lang="en-US" dirty="0"/>
          </a:p>
        </p:txBody>
      </p:sp>
      <p:pic>
        <p:nvPicPr>
          <p:cNvPr id="1026" name="Picture 2" descr="GitHub Actions badge image. Certification. Intermediate level. Issued by GitHub">
            <a:extLst>
              <a:ext uri="{FF2B5EF4-FFF2-40B4-BE49-F238E27FC236}">
                <a16:creationId xmlns:a16="http://schemas.microsoft.com/office/drawing/2014/main" id="{233C2175-09FF-C7A2-3CF0-F2462319AA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1999" y="1109895"/>
            <a:ext cx="3515193" cy="35151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54805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Session Recordings</a:t>
            </a:r>
          </a:p>
        </p:txBody>
      </p:sp>
      <p:pic>
        <p:nvPicPr>
          <p:cNvPr id="4" name="Picture 3">
            <a:extLst>
              <a:ext uri="{FF2B5EF4-FFF2-40B4-BE49-F238E27FC236}">
                <a16:creationId xmlns:a16="http://schemas.microsoft.com/office/drawing/2014/main" id="{5F19F268-6445-4AA5-AADB-CD48E8F6497F}"/>
              </a:ext>
            </a:extLst>
          </p:cNvPr>
          <p:cNvPicPr>
            <a:picLocks noChangeAspect="1"/>
          </p:cNvPicPr>
          <p:nvPr/>
        </p:nvPicPr>
        <p:blipFill>
          <a:blip r:embed="rId2"/>
          <a:stretch>
            <a:fillRect/>
          </a:stretch>
        </p:blipFill>
        <p:spPr>
          <a:xfrm>
            <a:off x="2236208" y="682639"/>
            <a:ext cx="4671583" cy="4220534"/>
          </a:xfrm>
          <a:prstGeom prst="rect">
            <a:avLst/>
          </a:prstGeom>
        </p:spPr>
      </p:pic>
    </p:spTree>
    <p:extLst>
      <p:ext uri="{BB962C8B-B14F-4D97-AF65-F5344CB8AC3E}">
        <p14:creationId xmlns:p14="http://schemas.microsoft.com/office/powerpoint/2010/main" val="362193534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Best practices for action distribution</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p:txBody>
          <a:bodyPr/>
          <a:lstStyle/>
          <a:p>
            <a:r>
              <a:rPr lang="en-GB" b="1" dirty="0"/>
              <a:t>Versioning: </a:t>
            </a:r>
            <a:r>
              <a:rPr lang="en-GB" dirty="0"/>
              <a:t>Use semantic versioning (e.g., v1.0.0) for clarity and stability</a:t>
            </a:r>
          </a:p>
          <a:p>
            <a:r>
              <a:rPr lang="en-GB" b="1" dirty="0"/>
              <a:t>Documentation: </a:t>
            </a:r>
            <a:r>
              <a:rPr lang="en-GB" dirty="0"/>
              <a:t>Provide detailed </a:t>
            </a:r>
            <a:r>
              <a:rPr lang="en-GB" b="1" dirty="0"/>
              <a:t>README.md </a:t>
            </a:r>
            <a:r>
              <a:rPr lang="en-GB" dirty="0"/>
              <a:t>with usage instructions and examples</a:t>
            </a:r>
          </a:p>
          <a:p>
            <a:r>
              <a:rPr lang="en-GB" b="1" dirty="0"/>
              <a:t>Licensing: </a:t>
            </a:r>
            <a:r>
              <a:rPr lang="en-GB" dirty="0"/>
              <a:t>Include an appropriate open-source license (e.g., MIT, Apache 2.0)</a:t>
            </a:r>
            <a:endParaRPr lang="en-US" dirty="0"/>
          </a:p>
        </p:txBody>
      </p:sp>
    </p:spTree>
    <p:extLst>
      <p:ext uri="{BB962C8B-B14F-4D97-AF65-F5344CB8AC3E}">
        <p14:creationId xmlns:p14="http://schemas.microsoft.com/office/powerpoint/2010/main" val="3716542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Semantic versioning</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a:xfrm>
            <a:off x="900500" y="987374"/>
            <a:ext cx="8125735" cy="3655572"/>
          </a:xfrm>
        </p:spPr>
        <p:txBody>
          <a:bodyPr/>
          <a:lstStyle/>
          <a:p>
            <a:r>
              <a:rPr lang="en-GB" b="1" dirty="0" err="1"/>
              <a:t>timothywarner</a:t>
            </a:r>
            <a:r>
              <a:rPr lang="en-GB" b="1" dirty="0"/>
              <a:t>/my_action@v1.2.3</a:t>
            </a:r>
          </a:p>
          <a:p>
            <a:pPr lvl="1"/>
            <a:r>
              <a:rPr lang="en-GB" b="1" dirty="0"/>
              <a:t>1</a:t>
            </a:r>
            <a:r>
              <a:rPr lang="en-GB" dirty="0"/>
              <a:t> is the major version (breaking changes)</a:t>
            </a:r>
          </a:p>
          <a:p>
            <a:pPr lvl="1"/>
            <a:r>
              <a:rPr lang="en-GB" b="1" dirty="0"/>
              <a:t>2</a:t>
            </a:r>
            <a:r>
              <a:rPr lang="en-GB" dirty="0"/>
              <a:t> is the minor version (new functionality)</a:t>
            </a:r>
          </a:p>
          <a:p>
            <a:pPr lvl="1"/>
            <a:r>
              <a:rPr lang="en-GB" b="1" dirty="0"/>
              <a:t>3</a:t>
            </a:r>
            <a:r>
              <a:rPr lang="en-GB" dirty="0"/>
              <a:t> is the patch version (backward-compatible bug fixes)</a:t>
            </a:r>
          </a:p>
          <a:p>
            <a:r>
              <a:rPr lang="en-GB" b="1" dirty="0"/>
              <a:t>Advantage: </a:t>
            </a:r>
            <a:r>
              <a:rPr lang="en-GB" dirty="0"/>
              <a:t>clarity in dependency and release management</a:t>
            </a:r>
            <a:endParaRPr lang="en-US" dirty="0"/>
          </a:p>
        </p:txBody>
      </p:sp>
    </p:spTree>
    <p:extLst>
      <p:ext uri="{BB962C8B-B14F-4D97-AF65-F5344CB8AC3E}">
        <p14:creationId xmlns:p14="http://schemas.microsoft.com/office/powerpoint/2010/main" val="12425888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5">
            <a:extLst>
              <a:ext uri="{FF2B5EF4-FFF2-40B4-BE49-F238E27FC236}">
                <a16:creationId xmlns:a16="http://schemas.microsoft.com/office/drawing/2014/main" id="{7CE19171-B11A-F0B2-D185-CC8FB87A16DC}"/>
              </a:ext>
            </a:extLst>
          </p:cNvPr>
          <p:cNvSpPr txBox="1">
            <a:spLocks/>
          </p:cNvSpPr>
          <p:nvPr/>
        </p:nvSpPr>
        <p:spPr>
          <a:xfrm>
            <a:off x="1500187" y="1971242"/>
            <a:ext cx="6143625" cy="771525"/>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GB" sz="3600" dirty="0">
                <a:solidFill>
                  <a:srgbClr val="0978D8"/>
                </a:solidFill>
              </a:rPr>
              <a:t>11.3 Demonstrate how to create a release strategy for an action </a:t>
            </a:r>
          </a:p>
        </p:txBody>
      </p:sp>
    </p:spTree>
    <p:extLst>
      <p:ext uri="{BB962C8B-B14F-4D97-AF65-F5344CB8AC3E}">
        <p14:creationId xmlns:p14="http://schemas.microsoft.com/office/powerpoint/2010/main" val="201947249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E785BEF-5805-305A-23FF-1BB88D477F88}"/>
              </a:ext>
            </a:extLst>
          </p:cNvPr>
          <p:cNvSpPr>
            <a:spLocks noGrp="1"/>
          </p:cNvSpPr>
          <p:nvPr>
            <p:ph type="body" sz="quarter" idx="11"/>
          </p:nvPr>
        </p:nvSpPr>
        <p:spPr>
          <a:xfrm>
            <a:off x="4477512" y="382901"/>
            <a:ext cx="4562579" cy="728568"/>
          </a:xfrm>
        </p:spPr>
        <p:txBody>
          <a:bodyPr/>
          <a:lstStyle/>
          <a:p>
            <a:r>
              <a:rPr lang="en-US" dirty="0"/>
              <a:t>Lesson 12: Propagate Enterprise Actions</a:t>
            </a:r>
          </a:p>
        </p:txBody>
      </p:sp>
      <p:sp>
        <p:nvSpPr>
          <p:cNvPr id="3" name="Text Placeholder 2">
            <a:extLst>
              <a:ext uri="{FF2B5EF4-FFF2-40B4-BE49-F238E27FC236}">
                <a16:creationId xmlns:a16="http://schemas.microsoft.com/office/drawing/2014/main" id="{E3CDC3F4-DF86-6837-4352-BE6EBD430460}"/>
              </a:ext>
            </a:extLst>
          </p:cNvPr>
          <p:cNvSpPr>
            <a:spLocks noGrp="1"/>
          </p:cNvSpPr>
          <p:nvPr>
            <p:ph type="body" sz="quarter" idx="12"/>
          </p:nvPr>
        </p:nvSpPr>
        <p:spPr>
          <a:xfrm>
            <a:off x="4800345" y="972531"/>
            <a:ext cx="4239746" cy="3590975"/>
          </a:xfrm>
        </p:spPr>
        <p:txBody>
          <a:bodyPr>
            <a:normAutofit/>
          </a:bodyPr>
          <a:lstStyle/>
          <a:p>
            <a:pPr>
              <a:spcBef>
                <a:spcPts val="200"/>
              </a:spcBef>
              <a:spcAft>
                <a:spcPts val="400"/>
              </a:spcAft>
            </a:pPr>
            <a:r>
              <a:rPr lang="en-GB" sz="1800" dirty="0"/>
              <a:t>12.1 Explain reuse templates for actions and workflows</a:t>
            </a:r>
          </a:p>
          <a:p>
            <a:pPr>
              <a:spcBef>
                <a:spcPts val="200"/>
              </a:spcBef>
              <a:spcAft>
                <a:spcPts val="400"/>
              </a:spcAft>
            </a:pPr>
            <a:r>
              <a:rPr lang="en-GB" sz="1800" dirty="0"/>
              <a:t>12.2 Define an approach for managing and leveraging reusable components</a:t>
            </a:r>
          </a:p>
          <a:p>
            <a:pPr>
              <a:spcBef>
                <a:spcPts val="200"/>
              </a:spcBef>
              <a:spcAft>
                <a:spcPts val="400"/>
              </a:spcAft>
            </a:pPr>
            <a:r>
              <a:rPr lang="en-GB" sz="1800" dirty="0"/>
              <a:t>12.3 Define how to distribute actions for an enterprise</a:t>
            </a:r>
          </a:p>
          <a:p>
            <a:pPr>
              <a:spcBef>
                <a:spcPts val="200"/>
              </a:spcBef>
              <a:spcAft>
                <a:spcPts val="400"/>
              </a:spcAft>
            </a:pPr>
            <a:r>
              <a:rPr lang="en-GB" sz="1800" dirty="0"/>
              <a:t>12.4 Define how to control access to actions within the enterprise</a:t>
            </a:r>
          </a:p>
          <a:p>
            <a:pPr>
              <a:spcBef>
                <a:spcPts val="200"/>
              </a:spcBef>
              <a:spcAft>
                <a:spcPts val="400"/>
              </a:spcAft>
            </a:pPr>
            <a:r>
              <a:rPr lang="en-GB" sz="1800" dirty="0"/>
              <a:t>12.5 Configure organizational use policies for GitHub Actions</a:t>
            </a:r>
          </a:p>
          <a:p>
            <a:endParaRPr lang="en-US" sz="1800" dirty="0"/>
          </a:p>
        </p:txBody>
      </p:sp>
      <p:pic>
        <p:nvPicPr>
          <p:cNvPr id="4" name="Picture 2" descr="GitHub Actions badge image. Certification. Intermediate level. Issued by GitHub">
            <a:extLst>
              <a:ext uri="{FF2B5EF4-FFF2-40B4-BE49-F238E27FC236}">
                <a16:creationId xmlns:a16="http://schemas.microsoft.com/office/drawing/2014/main" id="{32D3CCA2-AB91-8C09-46B5-9860D9A7D39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9156" y="952500"/>
            <a:ext cx="3238500" cy="3238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938826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5">
            <a:extLst>
              <a:ext uri="{FF2B5EF4-FFF2-40B4-BE49-F238E27FC236}">
                <a16:creationId xmlns:a16="http://schemas.microsoft.com/office/drawing/2014/main" id="{7CE19171-B11A-F0B2-D185-CC8FB87A16DC}"/>
              </a:ext>
            </a:extLst>
          </p:cNvPr>
          <p:cNvSpPr txBox="1">
            <a:spLocks/>
          </p:cNvSpPr>
          <p:nvPr/>
        </p:nvSpPr>
        <p:spPr>
          <a:xfrm>
            <a:off x="1500187" y="1971242"/>
            <a:ext cx="6143625" cy="771525"/>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GB" sz="3600" dirty="0">
                <a:solidFill>
                  <a:srgbClr val="0978D8"/>
                </a:solidFill>
              </a:rPr>
              <a:t>12.1 Explain reuse templates for actions and workflows</a:t>
            </a:r>
          </a:p>
        </p:txBody>
      </p:sp>
    </p:spTree>
    <p:extLst>
      <p:ext uri="{BB962C8B-B14F-4D97-AF65-F5344CB8AC3E}">
        <p14:creationId xmlns:p14="http://schemas.microsoft.com/office/powerpoint/2010/main" val="279991001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Reuse templates</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p:txBody>
          <a:bodyPr/>
          <a:lstStyle/>
          <a:p>
            <a:r>
              <a:rPr lang="en-GB" dirty="0"/>
              <a:t>Templates for actions and workflows: Create standardized templates for common tasks</a:t>
            </a:r>
          </a:p>
          <a:p>
            <a:r>
              <a:rPr lang="en-GB" dirty="0"/>
              <a:t>Store in a central repository or </a:t>
            </a:r>
            <a:r>
              <a:rPr lang="en-GB" b="1" dirty="0"/>
              <a:t>.</a:t>
            </a:r>
            <a:r>
              <a:rPr lang="en-GB" b="1" dirty="0" err="1"/>
              <a:t>github</a:t>
            </a:r>
            <a:r>
              <a:rPr lang="en-GB" b="1" dirty="0"/>
              <a:t> </a:t>
            </a:r>
            <a:r>
              <a:rPr lang="en-GB" dirty="0"/>
              <a:t>repository within the organization</a:t>
            </a:r>
          </a:p>
          <a:p>
            <a:r>
              <a:rPr lang="en-GB" dirty="0"/>
              <a:t>Reduces duplication, ensures consistency across projects</a:t>
            </a:r>
            <a:endParaRPr lang="en-US" dirty="0"/>
          </a:p>
        </p:txBody>
      </p:sp>
    </p:spTree>
    <p:extLst>
      <p:ext uri="{BB962C8B-B14F-4D97-AF65-F5344CB8AC3E}">
        <p14:creationId xmlns:p14="http://schemas.microsoft.com/office/powerpoint/2010/main" val="2900208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5">
            <a:extLst>
              <a:ext uri="{FF2B5EF4-FFF2-40B4-BE49-F238E27FC236}">
                <a16:creationId xmlns:a16="http://schemas.microsoft.com/office/drawing/2014/main" id="{7CE19171-B11A-F0B2-D185-CC8FB87A16DC}"/>
              </a:ext>
            </a:extLst>
          </p:cNvPr>
          <p:cNvSpPr txBox="1">
            <a:spLocks/>
          </p:cNvSpPr>
          <p:nvPr/>
        </p:nvSpPr>
        <p:spPr>
          <a:xfrm>
            <a:off x="1500187" y="1971242"/>
            <a:ext cx="6143625" cy="771525"/>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GB" sz="3600" dirty="0">
                <a:solidFill>
                  <a:srgbClr val="0978D8"/>
                </a:solidFill>
              </a:rPr>
              <a:t>12.2 Define an approach for managing and leveraging reusable components</a:t>
            </a:r>
          </a:p>
        </p:txBody>
      </p:sp>
    </p:spTree>
    <p:extLst>
      <p:ext uri="{BB962C8B-B14F-4D97-AF65-F5344CB8AC3E}">
        <p14:creationId xmlns:p14="http://schemas.microsoft.com/office/powerpoint/2010/main" val="211771808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Managing reusable components</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p:txBody>
          <a:bodyPr/>
          <a:lstStyle/>
          <a:p>
            <a:r>
              <a:rPr lang="en-GB" b="1" dirty="0"/>
              <a:t>Centralized repository</a:t>
            </a:r>
            <a:r>
              <a:rPr lang="en-GB" dirty="0"/>
              <a:t>: Store reusable actions and workflows in a dedicated repo</a:t>
            </a:r>
          </a:p>
          <a:p>
            <a:r>
              <a:rPr lang="en-GB" b="1" dirty="0"/>
              <a:t>Version control</a:t>
            </a:r>
            <a:r>
              <a:rPr lang="en-GB" dirty="0"/>
              <a:t>: Use tags or releases to manage versions of reusable components</a:t>
            </a:r>
          </a:p>
          <a:p>
            <a:r>
              <a:rPr lang="en-GB" b="1" dirty="0"/>
              <a:t>Documentation</a:t>
            </a:r>
            <a:r>
              <a:rPr lang="en-GB" dirty="0"/>
              <a:t>: Maintain clear usage instructions and examples for each component</a:t>
            </a:r>
            <a:endParaRPr lang="en-US" dirty="0"/>
          </a:p>
        </p:txBody>
      </p:sp>
    </p:spTree>
    <p:extLst>
      <p:ext uri="{BB962C8B-B14F-4D97-AF65-F5344CB8AC3E}">
        <p14:creationId xmlns:p14="http://schemas.microsoft.com/office/powerpoint/2010/main" val="3133539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Reusable workflow template</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a:xfrm>
            <a:off x="1035366" y="743964"/>
            <a:ext cx="8032433" cy="4319872"/>
          </a:xfrm>
        </p:spPr>
        <p:txBody>
          <a:bodyPr vert="horz" lIns="91440" tIns="45720" rIns="91440" bIns="45720" rtlCol="0" anchor="t">
            <a:noAutofit/>
          </a:bodyPr>
          <a:lstStyle/>
          <a:p>
            <a:pPr marL="0" indent="0">
              <a:spcBef>
                <a:spcPts val="0"/>
              </a:spcBef>
              <a:buNone/>
            </a:pPr>
            <a:r>
              <a:rPr lang="en-GB" sz="1600" dirty="0">
                <a:latin typeface="Roboto Mono"/>
                <a:ea typeface="Roboto Mono"/>
              </a:rPr>
              <a:t>name: Use Workflow Template</a:t>
            </a:r>
          </a:p>
          <a:p>
            <a:pPr marL="0" indent="0">
              <a:spcBef>
                <a:spcPts val="0"/>
              </a:spcBef>
              <a:buNone/>
            </a:pPr>
            <a:r>
              <a:rPr lang="en-GB" sz="1600" dirty="0">
                <a:latin typeface="Roboto Mono"/>
                <a:ea typeface="Roboto Mono"/>
              </a:rPr>
              <a:t>on: push</a:t>
            </a:r>
          </a:p>
          <a:p>
            <a:pPr marL="0" indent="0">
              <a:spcBef>
                <a:spcPts val="0"/>
              </a:spcBef>
              <a:buNone/>
            </a:pPr>
            <a:endParaRPr lang="en-GB" sz="1600" dirty="0">
              <a:latin typeface="Roboto Mono" pitchFamily="2" charset="0"/>
              <a:ea typeface="Roboto Mono" pitchFamily="2" charset="0"/>
            </a:endParaRPr>
          </a:p>
          <a:p>
            <a:pPr marL="0" indent="0">
              <a:spcBef>
                <a:spcPts val="0"/>
              </a:spcBef>
              <a:buNone/>
            </a:pPr>
            <a:r>
              <a:rPr lang="en-GB" sz="1600" dirty="0">
                <a:latin typeface="Roboto Mono"/>
                <a:ea typeface="Roboto Mono"/>
              </a:rPr>
              <a:t>jobs:</a:t>
            </a:r>
          </a:p>
          <a:p>
            <a:pPr marL="0" indent="0">
              <a:spcBef>
                <a:spcPts val="0"/>
              </a:spcBef>
              <a:buNone/>
            </a:pPr>
            <a:r>
              <a:rPr lang="en-GB" sz="1600" dirty="0">
                <a:latin typeface="Roboto Mono"/>
                <a:ea typeface="Roboto Mono"/>
              </a:rPr>
              <a:t>  build:</a:t>
            </a:r>
          </a:p>
          <a:p>
            <a:pPr marL="0" indent="0">
              <a:spcBef>
                <a:spcPts val="0"/>
              </a:spcBef>
              <a:buNone/>
            </a:pPr>
            <a:r>
              <a:rPr lang="en-GB" sz="1600" dirty="0">
                <a:latin typeface="Roboto Mono"/>
                <a:ea typeface="Roboto Mono"/>
              </a:rPr>
              <a:t>    uses: organization/.</a:t>
            </a:r>
            <a:r>
              <a:rPr lang="en-GB" sz="1600" dirty="0" err="1">
                <a:latin typeface="Roboto Mono"/>
                <a:ea typeface="Roboto Mono"/>
              </a:rPr>
              <a:t>github</a:t>
            </a:r>
            <a:r>
              <a:rPr lang="en-GB" sz="1600" dirty="0">
                <a:latin typeface="Roboto Mono"/>
                <a:ea typeface="Roboto Mono"/>
              </a:rPr>
              <a:t>/.</a:t>
            </a:r>
            <a:r>
              <a:rPr lang="en-GB" sz="1600" dirty="0" err="1">
                <a:latin typeface="Roboto Mono"/>
                <a:ea typeface="Roboto Mono"/>
              </a:rPr>
              <a:t>github</a:t>
            </a:r>
            <a:r>
              <a:rPr lang="en-GB" sz="1600" dirty="0">
                <a:latin typeface="Roboto Mono"/>
                <a:ea typeface="Roboto Mono"/>
              </a:rPr>
              <a:t>/workflows/build-</a:t>
            </a:r>
            <a:r>
              <a:rPr lang="en-GB" sz="1600" dirty="0" err="1">
                <a:latin typeface="Roboto Mono"/>
                <a:ea typeface="Roboto Mono"/>
              </a:rPr>
              <a:t>template.yml</a:t>
            </a:r>
            <a:endParaRPr lang="en-GB" sz="1600" dirty="0">
              <a:latin typeface="Roboto Mono"/>
              <a:ea typeface="Roboto Mono"/>
            </a:endParaRPr>
          </a:p>
        </p:txBody>
      </p:sp>
    </p:spTree>
    <p:extLst>
      <p:ext uri="{BB962C8B-B14F-4D97-AF65-F5344CB8AC3E}">
        <p14:creationId xmlns:p14="http://schemas.microsoft.com/office/powerpoint/2010/main" val="350556086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Reusable action reference</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a:xfrm>
            <a:off x="1035366" y="743964"/>
            <a:ext cx="8032433" cy="4319872"/>
          </a:xfrm>
        </p:spPr>
        <p:txBody>
          <a:bodyPr vert="horz" lIns="91440" tIns="45720" rIns="91440" bIns="45720" rtlCol="0" anchor="t">
            <a:noAutofit/>
          </a:bodyPr>
          <a:lstStyle/>
          <a:p>
            <a:pPr marL="0" indent="0">
              <a:spcBef>
                <a:spcPts val="0"/>
              </a:spcBef>
              <a:buNone/>
            </a:pPr>
            <a:r>
              <a:rPr lang="en-GB" sz="1600" dirty="0">
                <a:latin typeface="Roboto Mono"/>
                <a:ea typeface="Roboto Mono"/>
              </a:rPr>
              <a:t>name: Use Reusable Action</a:t>
            </a:r>
          </a:p>
          <a:p>
            <a:pPr marL="0" indent="0">
              <a:spcBef>
                <a:spcPts val="0"/>
              </a:spcBef>
              <a:buNone/>
            </a:pPr>
            <a:r>
              <a:rPr lang="en-GB" sz="1600" dirty="0">
                <a:latin typeface="Roboto Mono"/>
                <a:ea typeface="Roboto Mono"/>
              </a:rPr>
              <a:t>on: push</a:t>
            </a:r>
          </a:p>
          <a:p>
            <a:pPr marL="0" indent="0">
              <a:spcBef>
                <a:spcPts val="0"/>
              </a:spcBef>
              <a:buNone/>
            </a:pPr>
            <a:endParaRPr lang="en-GB" sz="1600" dirty="0">
              <a:latin typeface="Roboto Mono" pitchFamily="2" charset="0"/>
              <a:ea typeface="Roboto Mono" pitchFamily="2" charset="0"/>
            </a:endParaRPr>
          </a:p>
          <a:p>
            <a:pPr marL="0" indent="0">
              <a:spcBef>
                <a:spcPts val="0"/>
              </a:spcBef>
              <a:buNone/>
            </a:pPr>
            <a:r>
              <a:rPr lang="en-GB" sz="1600" dirty="0">
                <a:latin typeface="Roboto Mono"/>
                <a:ea typeface="Roboto Mono"/>
              </a:rPr>
              <a:t>jobs:</a:t>
            </a:r>
          </a:p>
          <a:p>
            <a:pPr marL="0" indent="0">
              <a:spcBef>
                <a:spcPts val="0"/>
              </a:spcBef>
              <a:buNone/>
            </a:pPr>
            <a:r>
              <a:rPr lang="en-GB" sz="1600" dirty="0">
                <a:latin typeface="Roboto Mono"/>
                <a:ea typeface="Roboto Mono"/>
              </a:rPr>
              <a:t>  greet:</a:t>
            </a:r>
          </a:p>
          <a:p>
            <a:pPr marL="0" indent="0">
              <a:spcBef>
                <a:spcPts val="0"/>
              </a:spcBef>
              <a:buNone/>
            </a:pPr>
            <a:r>
              <a:rPr lang="en-GB" sz="1600" dirty="0">
                <a:latin typeface="Roboto Mono"/>
                <a:ea typeface="Roboto Mono"/>
              </a:rPr>
              <a:t>    runs-on: ubuntu-latest</a:t>
            </a:r>
          </a:p>
          <a:p>
            <a:pPr marL="0" indent="0">
              <a:spcBef>
                <a:spcPts val="0"/>
              </a:spcBef>
              <a:buNone/>
            </a:pPr>
            <a:r>
              <a:rPr lang="en-GB" sz="1600" dirty="0">
                <a:latin typeface="Roboto Mono"/>
                <a:ea typeface="Roboto Mono"/>
              </a:rPr>
              <a:t>    steps:</a:t>
            </a:r>
          </a:p>
          <a:p>
            <a:pPr marL="0" indent="0">
              <a:spcBef>
                <a:spcPts val="0"/>
              </a:spcBef>
              <a:buNone/>
            </a:pPr>
            <a:r>
              <a:rPr lang="en-GB" sz="1600" dirty="0">
                <a:latin typeface="Roboto Mono"/>
                <a:ea typeface="Roboto Mono"/>
              </a:rPr>
              <a:t>      - name: Reusable Greeting Action</a:t>
            </a:r>
          </a:p>
          <a:p>
            <a:pPr marL="0" indent="0">
              <a:spcBef>
                <a:spcPts val="0"/>
              </a:spcBef>
              <a:buNone/>
            </a:pPr>
            <a:r>
              <a:rPr lang="en-GB" sz="1600" dirty="0">
                <a:latin typeface="Roboto Mono"/>
                <a:ea typeface="Roboto Mono"/>
              </a:rPr>
              <a:t>        uses: organization/reusable-actions/greeting@v1</a:t>
            </a:r>
          </a:p>
        </p:txBody>
      </p:sp>
    </p:spTree>
    <p:extLst>
      <p:ext uri="{BB962C8B-B14F-4D97-AF65-F5344CB8AC3E}">
        <p14:creationId xmlns:p14="http://schemas.microsoft.com/office/powerpoint/2010/main" val="34589728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Mobile Browser: learning.oreilly.com</a:t>
            </a:r>
          </a:p>
        </p:txBody>
      </p:sp>
      <p:pic>
        <p:nvPicPr>
          <p:cNvPr id="5" name="Picture 4" descr="Graphical user interface, application&#10;&#10;Description automatically generated">
            <a:extLst>
              <a:ext uri="{FF2B5EF4-FFF2-40B4-BE49-F238E27FC236}">
                <a16:creationId xmlns:a16="http://schemas.microsoft.com/office/drawing/2014/main" id="{827554A8-F92C-F14A-8C83-9F8E5E8E7744}"/>
              </a:ext>
            </a:extLst>
          </p:cNvPr>
          <p:cNvPicPr>
            <a:picLocks noChangeAspect="1"/>
          </p:cNvPicPr>
          <p:nvPr/>
        </p:nvPicPr>
        <p:blipFill>
          <a:blip r:embed="rId2"/>
          <a:stretch>
            <a:fillRect/>
          </a:stretch>
        </p:blipFill>
        <p:spPr>
          <a:xfrm>
            <a:off x="1859796" y="620759"/>
            <a:ext cx="2042656" cy="4420819"/>
          </a:xfrm>
          <a:prstGeom prst="rect">
            <a:avLst/>
          </a:prstGeom>
          <a:ln w="25400">
            <a:solidFill>
              <a:schemeClr val="tx1"/>
            </a:solidFill>
          </a:ln>
        </p:spPr>
      </p:pic>
      <p:pic>
        <p:nvPicPr>
          <p:cNvPr id="7" name="Picture 6" descr="Graphical user interface, application&#10;&#10;Description automatically generated">
            <a:extLst>
              <a:ext uri="{FF2B5EF4-FFF2-40B4-BE49-F238E27FC236}">
                <a16:creationId xmlns:a16="http://schemas.microsoft.com/office/drawing/2014/main" id="{021EF08F-9341-6342-AF6B-776AFF8862FD}"/>
              </a:ext>
            </a:extLst>
          </p:cNvPr>
          <p:cNvPicPr>
            <a:picLocks noChangeAspect="1"/>
          </p:cNvPicPr>
          <p:nvPr/>
        </p:nvPicPr>
        <p:blipFill>
          <a:blip r:embed="rId3"/>
          <a:stretch>
            <a:fillRect/>
          </a:stretch>
        </p:blipFill>
        <p:spPr>
          <a:xfrm>
            <a:off x="5197593" y="620759"/>
            <a:ext cx="2042656" cy="4420819"/>
          </a:xfrm>
          <a:prstGeom prst="rect">
            <a:avLst/>
          </a:prstGeom>
          <a:ln w="25400">
            <a:solidFill>
              <a:schemeClr val="tx1"/>
            </a:solidFill>
          </a:ln>
        </p:spPr>
      </p:pic>
    </p:spTree>
    <p:extLst>
      <p:ext uri="{BB962C8B-B14F-4D97-AF65-F5344CB8AC3E}">
        <p14:creationId xmlns:p14="http://schemas.microsoft.com/office/powerpoint/2010/main" val="338733848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B1242D9-2376-30FC-5406-8C9CD2D68507}"/>
              </a:ext>
            </a:extLst>
          </p:cNvPr>
          <p:cNvSpPr>
            <a:spLocks noGrp="1"/>
          </p:cNvSpPr>
          <p:nvPr>
            <p:ph type="title"/>
          </p:nvPr>
        </p:nvSpPr>
        <p:spPr/>
        <p:txBody>
          <a:bodyPr/>
          <a:lstStyle/>
          <a:p>
            <a:r>
              <a:rPr lang="en-US" dirty="0"/>
              <a:t>Caching</a:t>
            </a:r>
          </a:p>
        </p:txBody>
      </p:sp>
      <p:sp>
        <p:nvSpPr>
          <p:cNvPr id="5" name="Content Placeholder 4">
            <a:extLst>
              <a:ext uri="{FF2B5EF4-FFF2-40B4-BE49-F238E27FC236}">
                <a16:creationId xmlns:a16="http://schemas.microsoft.com/office/drawing/2014/main" id="{E50FB8DC-A579-300D-5273-9AF9347AA5C4}"/>
              </a:ext>
            </a:extLst>
          </p:cNvPr>
          <p:cNvSpPr>
            <a:spLocks noGrp="1"/>
          </p:cNvSpPr>
          <p:nvPr>
            <p:ph idx="1"/>
          </p:nvPr>
        </p:nvSpPr>
        <p:spPr/>
        <p:txBody>
          <a:bodyPr/>
          <a:lstStyle/>
          <a:p>
            <a:r>
              <a:rPr lang="en-US" dirty="0"/>
              <a:t>Storing frequently accessed files (like dependencies or build outputs) in GitHub's cloud for faster access</a:t>
            </a:r>
          </a:p>
          <a:p>
            <a:r>
              <a:rPr lang="en-US" b="1" dirty="0"/>
              <a:t>Advantages</a:t>
            </a:r>
            <a:r>
              <a:rPr lang="en-US" dirty="0"/>
              <a:t>:</a:t>
            </a:r>
          </a:p>
          <a:p>
            <a:pPr lvl="1"/>
            <a:r>
              <a:rPr lang="en-US" dirty="0"/>
              <a:t>Faster build times</a:t>
            </a:r>
          </a:p>
          <a:p>
            <a:pPr lvl="1"/>
            <a:r>
              <a:rPr lang="en-US" dirty="0"/>
              <a:t>Reduced bandwidth and resource usage</a:t>
            </a:r>
          </a:p>
          <a:p>
            <a:pPr lvl="1"/>
            <a:r>
              <a:rPr lang="en-US" dirty="0"/>
              <a:t>Improved stability and reliability</a:t>
            </a:r>
          </a:p>
          <a:p>
            <a:pPr lvl="1"/>
            <a:r>
              <a:rPr lang="en-US" dirty="0"/>
              <a:t>Consistent build environments</a:t>
            </a:r>
          </a:p>
          <a:p>
            <a:pPr lvl="1"/>
            <a:r>
              <a:rPr lang="en-US" dirty="0"/>
              <a:t>Cost efficiency</a:t>
            </a:r>
          </a:p>
        </p:txBody>
      </p:sp>
    </p:spTree>
    <p:extLst>
      <p:ext uri="{BB962C8B-B14F-4D97-AF65-F5344CB8AC3E}">
        <p14:creationId xmlns:p14="http://schemas.microsoft.com/office/powerpoint/2010/main" val="136960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E785BEF-5805-305A-23FF-1BB88D477F88}"/>
              </a:ext>
            </a:extLst>
          </p:cNvPr>
          <p:cNvSpPr>
            <a:spLocks noGrp="1"/>
          </p:cNvSpPr>
          <p:nvPr>
            <p:ph type="body" sz="quarter" idx="11"/>
          </p:nvPr>
        </p:nvSpPr>
        <p:spPr>
          <a:xfrm>
            <a:off x="4477512" y="382901"/>
            <a:ext cx="4435901" cy="728568"/>
          </a:xfrm>
        </p:spPr>
        <p:txBody>
          <a:bodyPr/>
          <a:lstStyle/>
          <a:p>
            <a:r>
              <a:rPr lang="en-US" dirty="0"/>
              <a:t>Lesson 13: Administer Enterprise Runners</a:t>
            </a:r>
          </a:p>
        </p:txBody>
      </p:sp>
      <p:sp>
        <p:nvSpPr>
          <p:cNvPr id="3" name="Text Placeholder 2">
            <a:extLst>
              <a:ext uri="{FF2B5EF4-FFF2-40B4-BE49-F238E27FC236}">
                <a16:creationId xmlns:a16="http://schemas.microsoft.com/office/drawing/2014/main" id="{E3CDC3F4-DF86-6837-4352-BE6EBD430460}"/>
              </a:ext>
            </a:extLst>
          </p:cNvPr>
          <p:cNvSpPr>
            <a:spLocks noGrp="1"/>
          </p:cNvSpPr>
          <p:nvPr>
            <p:ph type="body" sz="quarter" idx="12"/>
          </p:nvPr>
        </p:nvSpPr>
        <p:spPr>
          <a:xfrm>
            <a:off x="4799118" y="1023736"/>
            <a:ext cx="4239746" cy="3590975"/>
          </a:xfrm>
        </p:spPr>
        <p:txBody>
          <a:bodyPr>
            <a:noAutofit/>
          </a:bodyPr>
          <a:lstStyle/>
          <a:p>
            <a:pPr>
              <a:spcBef>
                <a:spcPts val="200"/>
              </a:spcBef>
              <a:spcAft>
                <a:spcPts val="400"/>
              </a:spcAft>
            </a:pPr>
            <a:r>
              <a:rPr lang="en-GB" dirty="0"/>
              <a:t>13.1 Describe the effects of configuring IP allow lists on GitHub-hosted and self-hosted runners</a:t>
            </a:r>
          </a:p>
          <a:p>
            <a:pPr>
              <a:spcBef>
                <a:spcPts val="200"/>
              </a:spcBef>
              <a:spcAft>
                <a:spcPts val="400"/>
              </a:spcAft>
            </a:pPr>
            <a:r>
              <a:rPr lang="en-GB" dirty="0"/>
              <a:t>13.2 Describe how to select appropriate runners to support workloads </a:t>
            </a:r>
          </a:p>
          <a:p>
            <a:pPr>
              <a:spcBef>
                <a:spcPts val="200"/>
              </a:spcBef>
              <a:spcAft>
                <a:spcPts val="400"/>
              </a:spcAft>
            </a:pPr>
            <a:r>
              <a:rPr lang="en-GB" dirty="0"/>
              <a:t>13.3 Explain the difference between GitHub-hosted and self-hosted runners</a:t>
            </a:r>
          </a:p>
          <a:p>
            <a:pPr>
              <a:spcBef>
                <a:spcPts val="200"/>
              </a:spcBef>
              <a:spcAft>
                <a:spcPts val="400"/>
              </a:spcAft>
            </a:pPr>
            <a:r>
              <a:rPr lang="en-GB" dirty="0"/>
              <a:t>13.4 Configure self-hosted runners for enterprise use </a:t>
            </a:r>
          </a:p>
          <a:p>
            <a:pPr>
              <a:spcBef>
                <a:spcPts val="200"/>
              </a:spcBef>
              <a:spcAft>
                <a:spcPts val="400"/>
              </a:spcAft>
            </a:pPr>
            <a:r>
              <a:rPr lang="en-GB" dirty="0"/>
              <a:t>13.5 Demonstrate how to manage self-hosted runners using groups </a:t>
            </a:r>
          </a:p>
          <a:p>
            <a:pPr>
              <a:spcBef>
                <a:spcPts val="200"/>
              </a:spcBef>
              <a:spcAft>
                <a:spcPts val="400"/>
              </a:spcAft>
            </a:pPr>
            <a:r>
              <a:rPr lang="en-GB" dirty="0"/>
              <a:t>13.6 Demonstrate how to monitor, troubleshoot, and update self-hosted runners</a:t>
            </a:r>
          </a:p>
          <a:p>
            <a:endParaRPr lang="en-US" dirty="0"/>
          </a:p>
        </p:txBody>
      </p:sp>
      <p:pic>
        <p:nvPicPr>
          <p:cNvPr id="4" name="Picture 2" descr="GitHub Actions badge image. Certification. Intermediate level. Issued by GitHub">
            <a:extLst>
              <a:ext uri="{FF2B5EF4-FFF2-40B4-BE49-F238E27FC236}">
                <a16:creationId xmlns:a16="http://schemas.microsoft.com/office/drawing/2014/main" id="{43F24AEC-0D18-0A2F-7CAD-5BFFD06DDE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9156" y="952500"/>
            <a:ext cx="3238500" cy="3238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290353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5">
            <a:extLst>
              <a:ext uri="{FF2B5EF4-FFF2-40B4-BE49-F238E27FC236}">
                <a16:creationId xmlns:a16="http://schemas.microsoft.com/office/drawing/2014/main" id="{7CE19171-B11A-F0B2-D185-CC8FB87A16DC}"/>
              </a:ext>
            </a:extLst>
          </p:cNvPr>
          <p:cNvSpPr txBox="1">
            <a:spLocks/>
          </p:cNvSpPr>
          <p:nvPr/>
        </p:nvSpPr>
        <p:spPr>
          <a:xfrm>
            <a:off x="1500187" y="1800225"/>
            <a:ext cx="6143625" cy="771525"/>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GB" sz="3600" dirty="0">
                <a:solidFill>
                  <a:srgbClr val="0978D8"/>
                </a:solidFill>
              </a:rPr>
              <a:t>13.1 Describe the effects of configuring IP allow lists on GitHub-hosted and self-hosted runners</a:t>
            </a:r>
          </a:p>
        </p:txBody>
      </p:sp>
    </p:spTree>
    <p:extLst>
      <p:ext uri="{BB962C8B-B14F-4D97-AF65-F5344CB8AC3E}">
        <p14:creationId xmlns:p14="http://schemas.microsoft.com/office/powerpoint/2010/main" val="405235396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Allow lists and runners</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p:txBody>
          <a:bodyPr/>
          <a:lstStyle/>
          <a:p>
            <a:r>
              <a:rPr lang="en-GB" b="1" dirty="0"/>
              <a:t>IP allow lists on GitHub-hosted runners: </a:t>
            </a:r>
            <a:r>
              <a:rPr lang="en-GB" dirty="0"/>
              <a:t>Controls which external services the runners can interact with</a:t>
            </a:r>
          </a:p>
          <a:p>
            <a:r>
              <a:rPr lang="en-GB" b="1" dirty="0"/>
              <a:t>Self-hosted runners: </a:t>
            </a:r>
            <a:r>
              <a:rPr lang="en-GB" dirty="0"/>
              <a:t>IP allow lists can restrict inbound connections for enhanced security</a:t>
            </a:r>
          </a:p>
          <a:p>
            <a:r>
              <a:rPr lang="en-GB" b="1" dirty="0"/>
              <a:t>Impact: </a:t>
            </a:r>
            <a:r>
              <a:rPr lang="en-GB" dirty="0"/>
              <a:t>Ensures network-level security but may require adjustments for specific integrations</a:t>
            </a:r>
            <a:endParaRPr lang="en-US" dirty="0"/>
          </a:p>
        </p:txBody>
      </p:sp>
    </p:spTree>
    <p:extLst>
      <p:ext uri="{BB962C8B-B14F-4D97-AF65-F5344CB8AC3E}">
        <p14:creationId xmlns:p14="http://schemas.microsoft.com/office/powerpoint/2010/main" val="208876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5">
            <a:extLst>
              <a:ext uri="{FF2B5EF4-FFF2-40B4-BE49-F238E27FC236}">
                <a16:creationId xmlns:a16="http://schemas.microsoft.com/office/drawing/2014/main" id="{7CE19171-B11A-F0B2-D185-CC8FB87A16DC}"/>
              </a:ext>
            </a:extLst>
          </p:cNvPr>
          <p:cNvSpPr txBox="1">
            <a:spLocks/>
          </p:cNvSpPr>
          <p:nvPr/>
        </p:nvSpPr>
        <p:spPr>
          <a:xfrm>
            <a:off x="1500187" y="1971242"/>
            <a:ext cx="6143625" cy="771525"/>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GB" sz="3600" dirty="0">
                <a:solidFill>
                  <a:srgbClr val="0978D8"/>
                </a:solidFill>
              </a:rPr>
              <a:t>13.2 Describe how to select appropriate runners to support workloads </a:t>
            </a:r>
          </a:p>
        </p:txBody>
      </p:sp>
    </p:spTree>
    <p:extLst>
      <p:ext uri="{BB962C8B-B14F-4D97-AF65-F5344CB8AC3E}">
        <p14:creationId xmlns:p14="http://schemas.microsoft.com/office/powerpoint/2010/main" val="345040401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Choosing runners for workloads</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p:txBody>
          <a:bodyPr/>
          <a:lstStyle/>
          <a:p>
            <a:r>
              <a:rPr lang="en-GB" b="1" dirty="0"/>
              <a:t>Consider workload requirements</a:t>
            </a:r>
            <a:r>
              <a:rPr lang="en-GB" dirty="0"/>
              <a:t>: OS, memory, CPU, and specific software</a:t>
            </a:r>
          </a:p>
          <a:p>
            <a:r>
              <a:rPr lang="en-GB" b="1" dirty="0"/>
              <a:t>GitHub-hosted runners</a:t>
            </a:r>
            <a:r>
              <a:rPr lang="en-GB" dirty="0"/>
              <a:t>: Offer various environments, easy to use but with usage limits</a:t>
            </a:r>
          </a:p>
          <a:p>
            <a:r>
              <a:rPr lang="en-GB" b="1" dirty="0"/>
              <a:t>Self-hosted runners</a:t>
            </a:r>
            <a:r>
              <a:rPr lang="en-GB" dirty="0"/>
              <a:t>: More control over the environment, suitable for specific needs</a:t>
            </a:r>
            <a:endParaRPr lang="en-US" dirty="0"/>
          </a:p>
        </p:txBody>
      </p:sp>
    </p:spTree>
    <p:extLst>
      <p:ext uri="{BB962C8B-B14F-4D97-AF65-F5344CB8AC3E}">
        <p14:creationId xmlns:p14="http://schemas.microsoft.com/office/powerpoint/2010/main" val="3616103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Specifying runner type</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a:xfrm>
            <a:off x="1035366" y="743964"/>
            <a:ext cx="8032433" cy="4319872"/>
          </a:xfrm>
        </p:spPr>
        <p:txBody>
          <a:bodyPr vert="horz" lIns="91440" tIns="45720" rIns="91440" bIns="45720" rtlCol="0" anchor="t">
            <a:noAutofit/>
          </a:bodyPr>
          <a:lstStyle/>
          <a:p>
            <a:pPr marL="0" indent="0">
              <a:spcBef>
                <a:spcPts val="0"/>
              </a:spcBef>
              <a:buNone/>
            </a:pPr>
            <a:r>
              <a:rPr lang="en-GB" sz="1600" dirty="0">
                <a:latin typeface="Roboto Mono"/>
                <a:ea typeface="Roboto Mono"/>
              </a:rPr>
              <a:t>name: Example Workflow</a:t>
            </a:r>
          </a:p>
          <a:p>
            <a:pPr marL="0" indent="0">
              <a:spcBef>
                <a:spcPts val="0"/>
              </a:spcBef>
              <a:buNone/>
            </a:pPr>
            <a:r>
              <a:rPr lang="en-GB" sz="1600" dirty="0">
                <a:latin typeface="Roboto Mono"/>
                <a:ea typeface="Roboto Mono"/>
              </a:rPr>
              <a:t>on: push</a:t>
            </a:r>
          </a:p>
          <a:p>
            <a:pPr marL="0" indent="0">
              <a:spcBef>
                <a:spcPts val="0"/>
              </a:spcBef>
              <a:buNone/>
            </a:pPr>
            <a:endParaRPr lang="en-GB" sz="1600" dirty="0">
              <a:latin typeface="Roboto Mono" pitchFamily="2" charset="0"/>
              <a:ea typeface="Roboto Mono" pitchFamily="2" charset="0"/>
            </a:endParaRPr>
          </a:p>
          <a:p>
            <a:pPr marL="0" indent="0">
              <a:spcBef>
                <a:spcPts val="0"/>
              </a:spcBef>
              <a:buNone/>
            </a:pPr>
            <a:r>
              <a:rPr lang="en-GB" sz="1600" dirty="0">
                <a:latin typeface="Roboto Mono"/>
                <a:ea typeface="Roboto Mono"/>
              </a:rPr>
              <a:t>jobs:</a:t>
            </a:r>
          </a:p>
          <a:p>
            <a:pPr marL="0" indent="0">
              <a:spcBef>
                <a:spcPts val="0"/>
              </a:spcBef>
              <a:buNone/>
            </a:pPr>
            <a:r>
              <a:rPr lang="en-GB" sz="1600" dirty="0">
                <a:latin typeface="Roboto Mono"/>
                <a:ea typeface="Roboto Mono"/>
              </a:rPr>
              <a:t>  build:</a:t>
            </a:r>
          </a:p>
          <a:p>
            <a:pPr marL="0" indent="0">
              <a:spcBef>
                <a:spcPts val="0"/>
              </a:spcBef>
              <a:buNone/>
            </a:pPr>
            <a:r>
              <a:rPr lang="en-GB" sz="1600" dirty="0">
                <a:latin typeface="Roboto Mono"/>
                <a:ea typeface="Roboto Mono"/>
              </a:rPr>
              <a:t>    runs-on: self-hosted # or ubuntu-latest for GitHub-hosted</a:t>
            </a:r>
          </a:p>
          <a:p>
            <a:pPr marL="0" indent="0">
              <a:spcBef>
                <a:spcPts val="0"/>
              </a:spcBef>
              <a:buNone/>
            </a:pPr>
            <a:r>
              <a:rPr lang="en-GB" sz="1600" dirty="0">
                <a:latin typeface="Roboto Mono"/>
                <a:ea typeface="Roboto Mono"/>
              </a:rPr>
              <a:t>    steps:</a:t>
            </a:r>
          </a:p>
          <a:p>
            <a:pPr marL="0" indent="0">
              <a:spcBef>
                <a:spcPts val="0"/>
              </a:spcBef>
              <a:buNone/>
            </a:pPr>
            <a:r>
              <a:rPr lang="en-GB" sz="1600" dirty="0">
                <a:latin typeface="Roboto Mono"/>
                <a:ea typeface="Roboto Mono"/>
              </a:rPr>
              <a:t>      - name: Checkout</a:t>
            </a:r>
          </a:p>
          <a:p>
            <a:pPr marL="0" indent="0">
              <a:spcBef>
                <a:spcPts val="0"/>
              </a:spcBef>
              <a:buNone/>
            </a:pPr>
            <a:r>
              <a:rPr lang="en-GB" sz="1600" dirty="0">
                <a:latin typeface="Roboto Mono"/>
                <a:ea typeface="Roboto Mono"/>
              </a:rPr>
              <a:t>        uses: actions/checkout@v2</a:t>
            </a:r>
          </a:p>
          <a:p>
            <a:pPr marL="0" indent="0">
              <a:spcBef>
                <a:spcPts val="0"/>
              </a:spcBef>
              <a:buNone/>
            </a:pPr>
            <a:r>
              <a:rPr lang="en-GB" sz="1600" dirty="0">
                <a:latin typeface="Roboto Mono"/>
                <a:ea typeface="Roboto Mono"/>
              </a:rPr>
              <a:t>      - name: Build</a:t>
            </a:r>
          </a:p>
          <a:p>
            <a:pPr marL="0" indent="0">
              <a:spcBef>
                <a:spcPts val="0"/>
              </a:spcBef>
              <a:buNone/>
            </a:pPr>
            <a:r>
              <a:rPr lang="en-GB" sz="1600" dirty="0">
                <a:latin typeface="Roboto Mono"/>
                <a:ea typeface="Roboto Mono"/>
              </a:rPr>
              <a:t>        run: make build</a:t>
            </a:r>
          </a:p>
        </p:txBody>
      </p:sp>
      <p:sp>
        <p:nvSpPr>
          <p:cNvPr id="4" name="Rectangle 3">
            <a:extLst>
              <a:ext uri="{FF2B5EF4-FFF2-40B4-BE49-F238E27FC236}">
                <a16:creationId xmlns:a16="http://schemas.microsoft.com/office/drawing/2014/main" id="{A3E0D13B-A7F0-55C1-BF1A-26663FE47BCA}"/>
              </a:ext>
            </a:extLst>
          </p:cNvPr>
          <p:cNvSpPr/>
          <p:nvPr/>
        </p:nvSpPr>
        <p:spPr>
          <a:xfrm>
            <a:off x="1579418" y="1936905"/>
            <a:ext cx="7058891" cy="356022"/>
          </a:xfrm>
          <a:prstGeom prst="rect">
            <a:avLst/>
          </a:prstGeom>
          <a:noFill/>
          <a:ln w="571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61246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subTnLst>
                                    <p:set>
                                      <p:cBhvr override="childStyle">
                                        <p:cTn dur="1" fill="hold" display="0" masterRel="nextClick" afterEffect="1"/>
                                        <p:tgtEl>
                                          <p:spTgt spid="4"/>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5">
            <a:extLst>
              <a:ext uri="{FF2B5EF4-FFF2-40B4-BE49-F238E27FC236}">
                <a16:creationId xmlns:a16="http://schemas.microsoft.com/office/drawing/2014/main" id="{7CE19171-B11A-F0B2-D185-CC8FB87A16DC}"/>
              </a:ext>
            </a:extLst>
          </p:cNvPr>
          <p:cNvSpPr txBox="1">
            <a:spLocks/>
          </p:cNvSpPr>
          <p:nvPr/>
        </p:nvSpPr>
        <p:spPr>
          <a:xfrm>
            <a:off x="1500187" y="1971242"/>
            <a:ext cx="6143625" cy="771525"/>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GB" sz="3600" dirty="0">
                <a:solidFill>
                  <a:srgbClr val="0978D8"/>
                </a:solidFill>
              </a:rPr>
              <a:t>13.3 Explain the difference between GitHub-hosted and self-hosted runners</a:t>
            </a:r>
          </a:p>
        </p:txBody>
      </p:sp>
    </p:spTree>
    <p:extLst>
      <p:ext uri="{BB962C8B-B14F-4D97-AF65-F5344CB8AC3E}">
        <p14:creationId xmlns:p14="http://schemas.microsoft.com/office/powerpoint/2010/main" val="175908657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lIns="91440" tIns="45720" rIns="91440" bIns="45720" anchor="t">
            <a:noAutofit/>
          </a:bodyPr>
          <a:lstStyle/>
          <a:p>
            <a:r>
              <a:rPr lang="en-US" dirty="0">
                <a:latin typeface="Segoe UI"/>
                <a:cs typeface="Segoe UI"/>
              </a:rPr>
              <a:t>GitHub-hosted vs. self-hosted runners</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p:txBody>
          <a:bodyPr/>
          <a:lstStyle/>
          <a:p>
            <a:r>
              <a:rPr lang="en-GB" b="1" dirty="0"/>
              <a:t>GitHub-hosted runners</a:t>
            </a:r>
            <a:r>
              <a:rPr lang="en-GB" dirty="0"/>
              <a:t>: Managed by GitHub, limited customization, quick setup</a:t>
            </a:r>
          </a:p>
          <a:p>
            <a:r>
              <a:rPr lang="en-GB" b="1" dirty="0"/>
              <a:t>Self-hosted runners</a:t>
            </a:r>
            <a:r>
              <a:rPr lang="en-GB" dirty="0"/>
              <a:t>: Full control over the environment, better for sensitive data</a:t>
            </a:r>
          </a:p>
          <a:p>
            <a:r>
              <a:rPr lang="en-GB" b="1" dirty="0"/>
              <a:t>Use case</a:t>
            </a:r>
            <a:r>
              <a:rPr lang="en-GB" dirty="0"/>
              <a:t>: Choose based on security needs, customization, and available resources</a:t>
            </a:r>
            <a:endParaRPr lang="en-US" dirty="0"/>
          </a:p>
        </p:txBody>
      </p:sp>
    </p:spTree>
    <p:extLst>
      <p:ext uri="{BB962C8B-B14F-4D97-AF65-F5344CB8AC3E}">
        <p14:creationId xmlns:p14="http://schemas.microsoft.com/office/powerpoint/2010/main" val="3370367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E785BEF-5805-305A-23FF-1BB88D477F88}"/>
              </a:ext>
            </a:extLst>
          </p:cNvPr>
          <p:cNvSpPr>
            <a:spLocks noGrp="1"/>
          </p:cNvSpPr>
          <p:nvPr>
            <p:ph type="body" sz="quarter" idx="11"/>
          </p:nvPr>
        </p:nvSpPr>
        <p:spPr>
          <a:xfrm>
            <a:off x="4477512" y="382901"/>
            <a:ext cx="4435901" cy="728568"/>
          </a:xfrm>
        </p:spPr>
        <p:txBody>
          <a:bodyPr/>
          <a:lstStyle/>
          <a:p>
            <a:r>
              <a:rPr lang="en-US" dirty="0"/>
              <a:t>Lesson 14: Guard Enterprise Secrets</a:t>
            </a:r>
          </a:p>
        </p:txBody>
      </p:sp>
      <p:sp>
        <p:nvSpPr>
          <p:cNvPr id="3" name="Text Placeholder 2">
            <a:extLst>
              <a:ext uri="{FF2B5EF4-FFF2-40B4-BE49-F238E27FC236}">
                <a16:creationId xmlns:a16="http://schemas.microsoft.com/office/drawing/2014/main" id="{E3CDC3F4-DF86-6837-4352-BE6EBD430460}"/>
              </a:ext>
            </a:extLst>
          </p:cNvPr>
          <p:cNvSpPr>
            <a:spLocks noGrp="1"/>
          </p:cNvSpPr>
          <p:nvPr>
            <p:ph type="body" sz="quarter" idx="12"/>
          </p:nvPr>
        </p:nvSpPr>
        <p:spPr>
          <a:xfrm>
            <a:off x="4896100" y="1076441"/>
            <a:ext cx="4239746" cy="3590975"/>
          </a:xfrm>
        </p:spPr>
        <p:txBody>
          <a:bodyPr>
            <a:normAutofit/>
          </a:bodyPr>
          <a:lstStyle/>
          <a:p>
            <a:pPr>
              <a:spcBef>
                <a:spcPts val="200"/>
              </a:spcBef>
              <a:spcAft>
                <a:spcPts val="400"/>
              </a:spcAft>
            </a:pPr>
            <a:r>
              <a:rPr lang="en-GB" sz="1800" dirty="0"/>
              <a:t>14.1 Identify the scope of encrypted secrets</a:t>
            </a:r>
          </a:p>
          <a:p>
            <a:pPr>
              <a:spcBef>
                <a:spcPts val="200"/>
              </a:spcBef>
              <a:spcAft>
                <a:spcPts val="400"/>
              </a:spcAft>
            </a:pPr>
            <a:r>
              <a:rPr lang="en-GB" sz="1800" dirty="0"/>
              <a:t>14.2 Demonstrate how to access encrypted secrets within actions and workflows</a:t>
            </a:r>
          </a:p>
          <a:p>
            <a:pPr>
              <a:spcBef>
                <a:spcPts val="200"/>
              </a:spcBef>
              <a:spcAft>
                <a:spcPts val="400"/>
              </a:spcAft>
            </a:pPr>
            <a:r>
              <a:rPr lang="en-GB" sz="1800" dirty="0"/>
              <a:t>14.3 Explain how to manage organization-level encrypted secrets</a:t>
            </a:r>
          </a:p>
          <a:p>
            <a:pPr>
              <a:spcBef>
                <a:spcPts val="200"/>
              </a:spcBef>
              <a:spcAft>
                <a:spcPts val="400"/>
              </a:spcAft>
            </a:pPr>
            <a:r>
              <a:rPr lang="en-GB" sz="1800" dirty="0"/>
              <a:t>14.4 Explain how to manage repository-level encrypted secrets</a:t>
            </a:r>
          </a:p>
          <a:p>
            <a:endParaRPr lang="en-US" sz="1800" dirty="0"/>
          </a:p>
        </p:txBody>
      </p:sp>
      <p:pic>
        <p:nvPicPr>
          <p:cNvPr id="4" name="Picture 2" descr="GitHub Actions badge image. Certification. Intermediate level. Issued by GitHub">
            <a:extLst>
              <a:ext uri="{FF2B5EF4-FFF2-40B4-BE49-F238E27FC236}">
                <a16:creationId xmlns:a16="http://schemas.microsoft.com/office/drawing/2014/main" id="{E0E76923-B2E8-0F6A-BB60-DAE6C96C2A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9156" y="952500"/>
            <a:ext cx="3238500" cy="3238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92644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O'Reilly Mobile App</a:t>
            </a:r>
          </a:p>
        </p:txBody>
      </p:sp>
      <p:sp>
        <p:nvSpPr>
          <p:cNvPr id="3" name="Content Placeholder 2">
            <a:extLst>
              <a:ext uri="{FF2B5EF4-FFF2-40B4-BE49-F238E27FC236}">
                <a16:creationId xmlns:a16="http://schemas.microsoft.com/office/drawing/2014/main" id="{0D7B6EFE-DA6C-A0AB-0988-1D15D5F7FE28}"/>
              </a:ext>
            </a:extLst>
          </p:cNvPr>
          <p:cNvSpPr>
            <a:spLocks noGrp="1"/>
          </p:cNvSpPr>
          <p:nvPr>
            <p:ph idx="1"/>
          </p:nvPr>
        </p:nvSpPr>
        <p:spPr/>
        <p:txBody>
          <a:bodyPr/>
          <a:lstStyle/>
          <a:p>
            <a:endParaRPr lang="en-US"/>
          </a:p>
        </p:txBody>
      </p:sp>
      <p:pic>
        <p:nvPicPr>
          <p:cNvPr id="4" name="Picture 3" descr="A picture containing graphical user interface&#10;&#10;Description automatically generated">
            <a:extLst>
              <a:ext uri="{FF2B5EF4-FFF2-40B4-BE49-F238E27FC236}">
                <a16:creationId xmlns:a16="http://schemas.microsoft.com/office/drawing/2014/main" id="{315DC88E-7054-4252-AFD8-4AA02679E7C4}"/>
              </a:ext>
            </a:extLst>
          </p:cNvPr>
          <p:cNvPicPr>
            <a:picLocks noChangeAspect="1"/>
          </p:cNvPicPr>
          <p:nvPr/>
        </p:nvPicPr>
        <p:blipFill>
          <a:blip r:embed="rId2"/>
          <a:stretch>
            <a:fillRect/>
          </a:stretch>
        </p:blipFill>
        <p:spPr>
          <a:xfrm>
            <a:off x="5810790" y="631722"/>
            <a:ext cx="1890237" cy="4083169"/>
          </a:xfrm>
          <a:prstGeom prst="rect">
            <a:avLst/>
          </a:prstGeom>
        </p:spPr>
      </p:pic>
      <p:pic>
        <p:nvPicPr>
          <p:cNvPr id="8" name="Picture 7" descr="Graphical user interface, text, application&#10;&#10;Description automatically generated">
            <a:extLst>
              <a:ext uri="{FF2B5EF4-FFF2-40B4-BE49-F238E27FC236}">
                <a16:creationId xmlns:a16="http://schemas.microsoft.com/office/drawing/2014/main" id="{21634B22-A0C3-44CF-AAF2-82E811B1485D}"/>
              </a:ext>
            </a:extLst>
          </p:cNvPr>
          <p:cNvPicPr>
            <a:picLocks noChangeAspect="1"/>
          </p:cNvPicPr>
          <p:nvPr/>
        </p:nvPicPr>
        <p:blipFill>
          <a:blip r:embed="rId3"/>
          <a:stretch>
            <a:fillRect/>
          </a:stretch>
        </p:blipFill>
        <p:spPr>
          <a:xfrm>
            <a:off x="3611217" y="631722"/>
            <a:ext cx="1890237" cy="4083169"/>
          </a:xfrm>
          <a:prstGeom prst="rect">
            <a:avLst/>
          </a:prstGeom>
        </p:spPr>
      </p:pic>
      <p:pic>
        <p:nvPicPr>
          <p:cNvPr id="10" name="Picture 9" descr="Graphical user interface, application&#10;&#10;Description automatically generated">
            <a:extLst>
              <a:ext uri="{FF2B5EF4-FFF2-40B4-BE49-F238E27FC236}">
                <a16:creationId xmlns:a16="http://schemas.microsoft.com/office/drawing/2014/main" id="{628EA13E-A4E6-4C85-AEDB-54DAA302A8EB}"/>
              </a:ext>
            </a:extLst>
          </p:cNvPr>
          <p:cNvPicPr>
            <a:picLocks noChangeAspect="1"/>
          </p:cNvPicPr>
          <p:nvPr/>
        </p:nvPicPr>
        <p:blipFill>
          <a:blip r:embed="rId4"/>
          <a:stretch>
            <a:fillRect/>
          </a:stretch>
        </p:blipFill>
        <p:spPr>
          <a:xfrm>
            <a:off x="1411644" y="631722"/>
            <a:ext cx="1890237" cy="4083169"/>
          </a:xfrm>
          <a:prstGeom prst="rect">
            <a:avLst/>
          </a:prstGeom>
        </p:spPr>
      </p:pic>
    </p:spTree>
    <p:extLst>
      <p:ext uri="{BB962C8B-B14F-4D97-AF65-F5344CB8AC3E}">
        <p14:creationId xmlns:p14="http://schemas.microsoft.com/office/powerpoint/2010/main" val="90680602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5">
            <a:extLst>
              <a:ext uri="{FF2B5EF4-FFF2-40B4-BE49-F238E27FC236}">
                <a16:creationId xmlns:a16="http://schemas.microsoft.com/office/drawing/2014/main" id="{7CE19171-B11A-F0B2-D185-CC8FB87A16DC}"/>
              </a:ext>
            </a:extLst>
          </p:cNvPr>
          <p:cNvSpPr txBox="1">
            <a:spLocks/>
          </p:cNvSpPr>
          <p:nvPr/>
        </p:nvSpPr>
        <p:spPr>
          <a:xfrm>
            <a:off x="1500187" y="1971242"/>
            <a:ext cx="6143625" cy="771525"/>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GB" sz="3600" dirty="0">
                <a:solidFill>
                  <a:srgbClr val="0978D8"/>
                </a:solidFill>
              </a:rPr>
              <a:t>14.1 Identify the scope of encrypted secrets</a:t>
            </a:r>
          </a:p>
        </p:txBody>
      </p:sp>
    </p:spTree>
    <p:extLst>
      <p:ext uri="{BB962C8B-B14F-4D97-AF65-F5344CB8AC3E}">
        <p14:creationId xmlns:p14="http://schemas.microsoft.com/office/powerpoint/2010/main" val="3134036200"/>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Scope of encrypted secrets</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p:txBody>
          <a:bodyPr/>
          <a:lstStyle/>
          <a:p>
            <a:r>
              <a:rPr lang="en-GB" dirty="0"/>
              <a:t>Secrets can be scoped at the repository or organization level</a:t>
            </a:r>
          </a:p>
          <a:p>
            <a:r>
              <a:rPr lang="en-GB" dirty="0"/>
              <a:t>Repository secrets are only accessible to actions running in that repository</a:t>
            </a:r>
          </a:p>
          <a:p>
            <a:r>
              <a:rPr lang="en-GB" dirty="0"/>
              <a:t>Organization secrets can be shared across multiple repositories within the org</a:t>
            </a:r>
            <a:endParaRPr lang="en-US" dirty="0"/>
          </a:p>
        </p:txBody>
      </p:sp>
    </p:spTree>
    <p:extLst>
      <p:ext uri="{BB962C8B-B14F-4D97-AF65-F5344CB8AC3E}">
        <p14:creationId xmlns:p14="http://schemas.microsoft.com/office/powerpoint/2010/main" val="1150899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5">
            <a:extLst>
              <a:ext uri="{FF2B5EF4-FFF2-40B4-BE49-F238E27FC236}">
                <a16:creationId xmlns:a16="http://schemas.microsoft.com/office/drawing/2014/main" id="{7CE19171-B11A-F0B2-D185-CC8FB87A16DC}"/>
              </a:ext>
            </a:extLst>
          </p:cNvPr>
          <p:cNvSpPr txBox="1">
            <a:spLocks/>
          </p:cNvSpPr>
          <p:nvPr/>
        </p:nvSpPr>
        <p:spPr>
          <a:xfrm>
            <a:off x="1500187" y="1971242"/>
            <a:ext cx="6143625" cy="771525"/>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GB" sz="3600" dirty="0">
                <a:solidFill>
                  <a:srgbClr val="0978D8"/>
                </a:solidFill>
              </a:rPr>
              <a:t>14.2 Demonstrate how to access encrypted secrets within actions and workflows</a:t>
            </a:r>
          </a:p>
        </p:txBody>
      </p:sp>
    </p:spTree>
    <p:extLst>
      <p:ext uri="{BB962C8B-B14F-4D97-AF65-F5344CB8AC3E}">
        <p14:creationId xmlns:p14="http://schemas.microsoft.com/office/powerpoint/2010/main" val="4006217734"/>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Accessing encrypted secrets</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p:txBody>
          <a:bodyPr/>
          <a:lstStyle/>
          <a:p>
            <a:r>
              <a:rPr lang="en-GB" dirty="0"/>
              <a:t>Secrets are accessed in workflows using the </a:t>
            </a:r>
            <a:r>
              <a:rPr lang="en-GB" b="1" dirty="0"/>
              <a:t>secrets</a:t>
            </a:r>
            <a:r>
              <a:rPr lang="en-GB" dirty="0"/>
              <a:t> context</a:t>
            </a:r>
          </a:p>
          <a:p>
            <a:r>
              <a:rPr lang="en-GB" dirty="0"/>
              <a:t>Use </a:t>
            </a:r>
            <a:r>
              <a:rPr lang="en-GB" b="1" dirty="0"/>
              <a:t>${{ </a:t>
            </a:r>
            <a:r>
              <a:rPr lang="en-GB" b="1" dirty="0" err="1"/>
              <a:t>secrets.SECRET_NAME</a:t>
            </a:r>
            <a:r>
              <a:rPr lang="en-GB" b="1" dirty="0"/>
              <a:t> }} </a:t>
            </a:r>
            <a:r>
              <a:rPr lang="en-GB" dirty="0"/>
              <a:t>syntax to refer to a secret</a:t>
            </a:r>
          </a:p>
          <a:p>
            <a:pPr lvl="1"/>
            <a:r>
              <a:rPr lang="en-GB" dirty="0"/>
              <a:t>Same context regardless of where the secret exists</a:t>
            </a:r>
          </a:p>
          <a:p>
            <a:r>
              <a:rPr lang="en-GB" dirty="0"/>
              <a:t>Secrets are masked in logs and are not exposed to users</a:t>
            </a:r>
            <a:endParaRPr lang="en-US" dirty="0"/>
          </a:p>
        </p:txBody>
      </p:sp>
    </p:spTree>
    <p:extLst>
      <p:ext uri="{BB962C8B-B14F-4D97-AF65-F5344CB8AC3E}">
        <p14:creationId xmlns:p14="http://schemas.microsoft.com/office/powerpoint/2010/main" val="4175598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Accessing a secret</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a:xfrm>
            <a:off x="1035366" y="817122"/>
            <a:ext cx="8032433" cy="4246713"/>
          </a:xfrm>
        </p:spPr>
        <p:txBody>
          <a:bodyPr vert="horz" lIns="91440" tIns="45720" rIns="91440" bIns="45720" rtlCol="0" anchor="t">
            <a:noAutofit/>
          </a:bodyPr>
          <a:lstStyle/>
          <a:p>
            <a:pPr marL="0" indent="0">
              <a:spcBef>
                <a:spcPts val="0"/>
              </a:spcBef>
              <a:buNone/>
            </a:pPr>
            <a:r>
              <a:rPr lang="en-GB" sz="1600" dirty="0">
                <a:latin typeface="Roboto Mono"/>
                <a:ea typeface="Roboto Mono"/>
              </a:rPr>
              <a:t>jobs:</a:t>
            </a:r>
          </a:p>
          <a:p>
            <a:pPr marL="0" indent="0">
              <a:spcBef>
                <a:spcPts val="0"/>
              </a:spcBef>
              <a:buNone/>
            </a:pPr>
            <a:r>
              <a:rPr lang="en-GB" sz="1600" dirty="0">
                <a:latin typeface="Roboto Mono"/>
                <a:ea typeface="Roboto Mono"/>
              </a:rPr>
              <a:t>  </a:t>
            </a:r>
            <a:r>
              <a:rPr lang="en-GB" sz="1600" dirty="0" err="1">
                <a:latin typeface="Roboto Mono"/>
                <a:ea typeface="Roboto Mono"/>
              </a:rPr>
              <a:t>example_job</a:t>
            </a:r>
            <a:r>
              <a:rPr lang="en-GB" sz="1600" dirty="0">
                <a:latin typeface="Roboto Mono"/>
                <a:ea typeface="Roboto Mono"/>
              </a:rPr>
              <a:t>:</a:t>
            </a:r>
          </a:p>
          <a:p>
            <a:pPr marL="0" indent="0">
              <a:spcBef>
                <a:spcPts val="0"/>
              </a:spcBef>
              <a:buNone/>
            </a:pPr>
            <a:r>
              <a:rPr lang="en-GB" sz="1600" dirty="0">
                <a:latin typeface="Roboto Mono"/>
                <a:ea typeface="Roboto Mono"/>
              </a:rPr>
              <a:t>    runs-on: ubuntu-latest</a:t>
            </a:r>
          </a:p>
          <a:p>
            <a:pPr marL="0" indent="0">
              <a:spcBef>
                <a:spcPts val="0"/>
              </a:spcBef>
              <a:buNone/>
            </a:pPr>
            <a:r>
              <a:rPr lang="en-GB" sz="1600" dirty="0">
                <a:latin typeface="Roboto Mono"/>
                <a:ea typeface="Roboto Mono"/>
              </a:rPr>
              <a:t>    steps:</a:t>
            </a:r>
          </a:p>
          <a:p>
            <a:pPr marL="0" indent="0">
              <a:spcBef>
                <a:spcPts val="0"/>
              </a:spcBef>
              <a:buNone/>
            </a:pPr>
            <a:r>
              <a:rPr lang="en-GB" sz="1600" dirty="0">
                <a:latin typeface="Roboto Mono"/>
                <a:ea typeface="Roboto Mono"/>
              </a:rPr>
              <a:t>    - name: Echo a secret</a:t>
            </a:r>
          </a:p>
          <a:p>
            <a:pPr marL="0" indent="0">
              <a:spcBef>
                <a:spcPts val="0"/>
              </a:spcBef>
              <a:buNone/>
            </a:pPr>
            <a:r>
              <a:rPr lang="en-GB" sz="1600" dirty="0">
                <a:latin typeface="Roboto Mono"/>
                <a:ea typeface="Roboto Mono"/>
              </a:rPr>
              <a:t>      run: echo "The secret is ${{ </a:t>
            </a:r>
            <a:r>
              <a:rPr lang="en-GB" sz="1600" dirty="0" err="1">
                <a:latin typeface="Roboto Mono"/>
                <a:ea typeface="Roboto Mono"/>
              </a:rPr>
              <a:t>secrets.MY_SECRET</a:t>
            </a:r>
            <a:r>
              <a:rPr lang="en-GB" sz="1600" dirty="0">
                <a:latin typeface="Roboto Mono"/>
                <a:ea typeface="Roboto Mono"/>
              </a:rPr>
              <a:t> }}"</a:t>
            </a:r>
          </a:p>
          <a:p>
            <a:pPr marL="0" indent="0">
              <a:spcBef>
                <a:spcPts val="0"/>
              </a:spcBef>
              <a:buNone/>
            </a:pPr>
            <a:endParaRPr lang="en-GB" sz="1600" dirty="0">
              <a:latin typeface="Roboto Mono"/>
              <a:ea typeface="Roboto Mono"/>
            </a:endParaRPr>
          </a:p>
          <a:p>
            <a:pPr marL="0" indent="0">
              <a:spcBef>
                <a:spcPts val="0"/>
              </a:spcBef>
              <a:buNone/>
            </a:pPr>
            <a:endParaRPr lang="en-GB" sz="1600" dirty="0">
              <a:latin typeface="Roboto Mono"/>
              <a:ea typeface="Roboto Mono"/>
            </a:endParaRPr>
          </a:p>
          <a:p>
            <a:pPr marL="0" indent="0">
              <a:spcBef>
                <a:spcPts val="0"/>
              </a:spcBef>
              <a:buNone/>
            </a:pPr>
            <a:r>
              <a:rPr lang="en-GB" sz="1600" dirty="0">
                <a:latin typeface="Roboto Mono"/>
                <a:ea typeface="Roboto Mono"/>
              </a:rPr>
              <a:t>---</a:t>
            </a:r>
          </a:p>
          <a:p>
            <a:pPr marL="0" indent="0">
              <a:spcBef>
                <a:spcPts val="0"/>
              </a:spcBef>
              <a:buNone/>
            </a:pPr>
            <a:endParaRPr lang="en-GB" sz="1600" dirty="0">
              <a:latin typeface="Roboto Mono"/>
              <a:ea typeface="Roboto Mono"/>
            </a:endParaRPr>
          </a:p>
          <a:p>
            <a:pPr marL="0" indent="0">
              <a:spcBef>
                <a:spcPts val="0"/>
              </a:spcBef>
              <a:buNone/>
            </a:pPr>
            <a:r>
              <a:rPr lang="en-GB" sz="1600" dirty="0">
                <a:latin typeface="Roboto Mono"/>
                <a:ea typeface="Roboto Mono"/>
              </a:rPr>
              <a:t>run echo "The secret is ***"</a:t>
            </a:r>
          </a:p>
          <a:p>
            <a:pPr marL="0" indent="0">
              <a:spcBef>
                <a:spcPts val="0"/>
              </a:spcBef>
              <a:buNone/>
            </a:pPr>
            <a:r>
              <a:rPr lang="en-GB" sz="1600" dirty="0">
                <a:latin typeface="Roboto Mono"/>
                <a:ea typeface="Roboto Mono"/>
              </a:rPr>
              <a:t>The secret is ***</a:t>
            </a:r>
          </a:p>
          <a:p>
            <a:pPr marL="0" indent="0">
              <a:spcBef>
                <a:spcPts val="0"/>
              </a:spcBef>
              <a:buNone/>
            </a:pPr>
            <a:endParaRPr lang="en-GB" sz="1600" dirty="0">
              <a:latin typeface="Roboto Mono"/>
              <a:ea typeface="Roboto Mono"/>
            </a:endParaRPr>
          </a:p>
        </p:txBody>
      </p:sp>
      <p:sp>
        <p:nvSpPr>
          <p:cNvPr id="5" name="Speech Bubble: Rectangle 4">
            <a:extLst>
              <a:ext uri="{FF2B5EF4-FFF2-40B4-BE49-F238E27FC236}">
                <a16:creationId xmlns:a16="http://schemas.microsoft.com/office/drawing/2014/main" id="{20B447C5-4D98-8D32-44AF-E442A6B4DDD7}"/>
              </a:ext>
            </a:extLst>
          </p:cNvPr>
          <p:cNvSpPr/>
          <p:nvPr/>
        </p:nvSpPr>
        <p:spPr>
          <a:xfrm>
            <a:off x="5150645" y="1033206"/>
            <a:ext cx="2600325" cy="685800"/>
          </a:xfrm>
          <a:prstGeom prst="wedgeRectCallout">
            <a:avLst>
              <a:gd name="adj1" fmla="val -42262"/>
              <a:gd name="adj2" fmla="val 11041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Padding is optional</a:t>
            </a:r>
          </a:p>
        </p:txBody>
      </p:sp>
      <p:sp>
        <p:nvSpPr>
          <p:cNvPr id="6" name="Speech Bubble: Rectangle 5">
            <a:extLst>
              <a:ext uri="{FF2B5EF4-FFF2-40B4-BE49-F238E27FC236}">
                <a16:creationId xmlns:a16="http://schemas.microsoft.com/office/drawing/2014/main" id="{B995F7BA-1717-2538-E8CA-DCFAD662EB27}"/>
              </a:ext>
            </a:extLst>
          </p:cNvPr>
          <p:cNvSpPr/>
          <p:nvPr/>
        </p:nvSpPr>
        <p:spPr>
          <a:xfrm>
            <a:off x="5150644" y="2453297"/>
            <a:ext cx="2600325" cy="685800"/>
          </a:xfrm>
          <a:prstGeom prst="wedgeRectCallout">
            <a:avLst>
              <a:gd name="adj1" fmla="val -71566"/>
              <a:gd name="adj2" fmla="val 86175"/>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Plaintext is never exposed in console and logs</a:t>
            </a:r>
          </a:p>
        </p:txBody>
      </p:sp>
    </p:spTree>
    <p:extLst>
      <p:ext uri="{BB962C8B-B14F-4D97-AF65-F5344CB8AC3E}">
        <p14:creationId xmlns:p14="http://schemas.microsoft.com/office/powerpoint/2010/main" val="3370162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5">
            <a:extLst>
              <a:ext uri="{FF2B5EF4-FFF2-40B4-BE49-F238E27FC236}">
                <a16:creationId xmlns:a16="http://schemas.microsoft.com/office/drawing/2014/main" id="{7CE19171-B11A-F0B2-D185-CC8FB87A16DC}"/>
              </a:ext>
            </a:extLst>
          </p:cNvPr>
          <p:cNvSpPr txBox="1">
            <a:spLocks/>
          </p:cNvSpPr>
          <p:nvPr/>
        </p:nvSpPr>
        <p:spPr>
          <a:xfrm>
            <a:off x="1500187" y="1971242"/>
            <a:ext cx="6143625" cy="771525"/>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GB" sz="3600" dirty="0">
                <a:solidFill>
                  <a:srgbClr val="0978D8"/>
                </a:solidFill>
              </a:rPr>
              <a:t>14.3 Explain how to manage organization-level encrypted secrets</a:t>
            </a:r>
          </a:p>
        </p:txBody>
      </p:sp>
    </p:spTree>
    <p:extLst>
      <p:ext uri="{BB962C8B-B14F-4D97-AF65-F5344CB8AC3E}">
        <p14:creationId xmlns:p14="http://schemas.microsoft.com/office/powerpoint/2010/main" val="3421842014"/>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Organization-level secrets</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p:txBody>
          <a:bodyPr/>
          <a:lstStyle/>
          <a:p>
            <a:r>
              <a:rPr lang="en-GB" dirty="0"/>
              <a:t>Set secrets at the organization level for cross-repository access</a:t>
            </a:r>
          </a:p>
          <a:p>
            <a:r>
              <a:rPr lang="en-GB" dirty="0"/>
              <a:t>Configure access permissions to restrict which repositories can use the secret</a:t>
            </a:r>
          </a:p>
          <a:p>
            <a:r>
              <a:rPr lang="en-GB" dirty="0"/>
              <a:t>Ideal for secrets like deployment credentials used across multiple projects</a:t>
            </a:r>
            <a:endParaRPr lang="en-US" dirty="0"/>
          </a:p>
        </p:txBody>
      </p:sp>
    </p:spTree>
    <p:extLst>
      <p:ext uri="{BB962C8B-B14F-4D97-AF65-F5344CB8AC3E}">
        <p14:creationId xmlns:p14="http://schemas.microsoft.com/office/powerpoint/2010/main" val="3760815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61120-E34F-4545-B208-F7C8AD694F0E}"/>
              </a:ext>
            </a:extLst>
          </p:cNvPr>
          <p:cNvSpPr>
            <a:spLocks noGrp="1"/>
          </p:cNvSpPr>
          <p:nvPr>
            <p:ph type="title"/>
          </p:nvPr>
        </p:nvSpPr>
        <p:spPr/>
        <p:txBody>
          <a:bodyPr/>
          <a:lstStyle/>
          <a:p>
            <a:r>
              <a:rPr lang="en-US" dirty="0"/>
              <a:t> </a:t>
            </a:r>
          </a:p>
        </p:txBody>
      </p:sp>
      <p:sp>
        <p:nvSpPr>
          <p:cNvPr id="7" name="Rectangle 6">
            <a:extLst>
              <a:ext uri="{FF2B5EF4-FFF2-40B4-BE49-F238E27FC236}">
                <a16:creationId xmlns:a16="http://schemas.microsoft.com/office/drawing/2014/main" id="{7C30ADE8-5344-4383-B36B-B9458A149C4F}"/>
              </a:ext>
            </a:extLst>
          </p:cNvPr>
          <p:cNvSpPr/>
          <p:nvPr/>
        </p:nvSpPr>
        <p:spPr>
          <a:xfrm>
            <a:off x="-1" y="196815"/>
            <a:ext cx="9050215" cy="523220"/>
          </a:xfrm>
          <a:prstGeom prst="rect">
            <a:avLst/>
          </a:prstGeom>
        </p:spPr>
        <p:txBody>
          <a:bodyPr wrap="square">
            <a:spAutoFit/>
          </a:bodyPr>
          <a:lstStyle/>
          <a:p>
            <a:pPr algn="ctr"/>
            <a:r>
              <a:rPr lang="en-US" sz="2800" dirty="0">
                <a:latin typeface="Tahoma" panose="020B0604030504040204" pitchFamily="34" charset="0"/>
                <a:ea typeface="Tahoma" panose="020B0604030504040204" pitchFamily="34" charset="0"/>
                <a:cs typeface="Tahoma" panose="020B0604030504040204" pitchFamily="34" charset="0"/>
              </a:rPr>
              <a:t>Tim's Certification Study Model</a:t>
            </a:r>
            <a:endParaRPr lang="en-US" sz="2800" dirty="0"/>
          </a:p>
        </p:txBody>
      </p:sp>
      <p:sp>
        <p:nvSpPr>
          <p:cNvPr id="3" name="AutoShape 2" descr="A detailed illustration of a three-legged stool. The stool has a circular seat and three sturdy legs, evenly spaced. Each leg is connected to the seat with visible joints that emphasize the interdependence between the seat and the legs. The design should make it clear that the stability of the stool relies on all three legs being intact and equally supportive. The background is plain to focus attention on the stool, rendered in a realistic style with wood textures and natural colors.">
            <a:extLst>
              <a:ext uri="{FF2B5EF4-FFF2-40B4-BE49-F238E27FC236}">
                <a16:creationId xmlns:a16="http://schemas.microsoft.com/office/drawing/2014/main" id="{4C16CD85-518E-887C-FE13-E2E183261113}"/>
              </a:ext>
            </a:extLst>
          </p:cNvPr>
          <p:cNvSpPr>
            <a:spLocks noChangeAspect="1" noChangeArrowheads="1"/>
          </p:cNvSpPr>
          <p:nvPr/>
        </p:nvSpPr>
        <p:spPr bwMode="auto">
          <a:xfrm>
            <a:off x="2000250" y="0"/>
            <a:ext cx="5143500" cy="51435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 name="Picture 4" descr="A wood stool with legs&#10;&#10;Description automatically generated">
            <a:extLst>
              <a:ext uri="{FF2B5EF4-FFF2-40B4-BE49-F238E27FC236}">
                <a16:creationId xmlns:a16="http://schemas.microsoft.com/office/drawing/2014/main" id="{59D58366-4BF6-AFFA-B2D5-401D93091673}"/>
              </a:ext>
            </a:extLst>
          </p:cNvPr>
          <p:cNvPicPr>
            <a:picLocks noChangeAspect="1"/>
          </p:cNvPicPr>
          <p:nvPr/>
        </p:nvPicPr>
        <p:blipFill>
          <a:blip r:embed="rId3"/>
          <a:stretch>
            <a:fillRect/>
          </a:stretch>
        </p:blipFill>
        <p:spPr>
          <a:xfrm>
            <a:off x="2256524" y="672654"/>
            <a:ext cx="4412063" cy="4412063"/>
          </a:xfrm>
          <a:prstGeom prst="rect">
            <a:avLst/>
          </a:prstGeom>
        </p:spPr>
      </p:pic>
      <p:sp>
        <p:nvSpPr>
          <p:cNvPr id="6" name="Speech Bubble: Rectangle 5">
            <a:extLst>
              <a:ext uri="{FF2B5EF4-FFF2-40B4-BE49-F238E27FC236}">
                <a16:creationId xmlns:a16="http://schemas.microsoft.com/office/drawing/2014/main" id="{4F8811AC-404C-EDCE-AB83-9389D8F30C2B}"/>
              </a:ext>
            </a:extLst>
          </p:cNvPr>
          <p:cNvSpPr/>
          <p:nvPr/>
        </p:nvSpPr>
        <p:spPr>
          <a:xfrm>
            <a:off x="93786" y="2023200"/>
            <a:ext cx="2022397" cy="759189"/>
          </a:xfrm>
          <a:prstGeom prst="wedgeRectCallout">
            <a:avLst>
              <a:gd name="adj1" fmla="val 79892"/>
              <a:gd name="adj2" fmla="val 166964"/>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dirty="0"/>
              <a:t>Conceptual understanding</a:t>
            </a:r>
          </a:p>
        </p:txBody>
      </p:sp>
      <p:sp>
        <p:nvSpPr>
          <p:cNvPr id="8" name="Speech Bubble: Rectangle 7">
            <a:extLst>
              <a:ext uri="{FF2B5EF4-FFF2-40B4-BE49-F238E27FC236}">
                <a16:creationId xmlns:a16="http://schemas.microsoft.com/office/drawing/2014/main" id="{D263702C-3BE5-8F2F-7D1D-EDECB61EA592}"/>
              </a:ext>
            </a:extLst>
          </p:cNvPr>
          <p:cNvSpPr/>
          <p:nvPr/>
        </p:nvSpPr>
        <p:spPr>
          <a:xfrm>
            <a:off x="6451386" y="4091251"/>
            <a:ext cx="2022397" cy="759189"/>
          </a:xfrm>
          <a:prstGeom prst="wedgeRectCallout">
            <a:avLst>
              <a:gd name="adj1" fmla="val -135140"/>
              <a:gd name="adj2" fmla="val 16172"/>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dirty="0"/>
              <a:t>Hands-on skills application</a:t>
            </a:r>
          </a:p>
        </p:txBody>
      </p:sp>
      <p:sp>
        <p:nvSpPr>
          <p:cNvPr id="9" name="Speech Bubble: Rectangle 8">
            <a:extLst>
              <a:ext uri="{FF2B5EF4-FFF2-40B4-BE49-F238E27FC236}">
                <a16:creationId xmlns:a16="http://schemas.microsoft.com/office/drawing/2014/main" id="{DBBA1A18-A5B4-490E-2298-45CA011813D3}"/>
              </a:ext>
            </a:extLst>
          </p:cNvPr>
          <p:cNvSpPr/>
          <p:nvPr/>
        </p:nvSpPr>
        <p:spPr>
          <a:xfrm>
            <a:off x="6451385" y="2499090"/>
            <a:ext cx="2022397" cy="759189"/>
          </a:xfrm>
          <a:prstGeom prst="wedgeRectCallout">
            <a:avLst>
              <a:gd name="adj1" fmla="val -58597"/>
              <a:gd name="adj2" fmla="val 119546"/>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dirty="0"/>
              <a:t>Practice exam review</a:t>
            </a:r>
          </a:p>
        </p:txBody>
      </p:sp>
      <p:sp>
        <p:nvSpPr>
          <p:cNvPr id="10" name="Speech Bubble: Rectangle 9">
            <a:extLst>
              <a:ext uri="{FF2B5EF4-FFF2-40B4-BE49-F238E27FC236}">
                <a16:creationId xmlns:a16="http://schemas.microsoft.com/office/drawing/2014/main" id="{5FD62182-EB49-C824-96DF-954AE0ED319E}"/>
              </a:ext>
            </a:extLst>
          </p:cNvPr>
          <p:cNvSpPr/>
          <p:nvPr/>
        </p:nvSpPr>
        <p:spPr>
          <a:xfrm>
            <a:off x="6451386" y="1122387"/>
            <a:ext cx="2022397" cy="759189"/>
          </a:xfrm>
          <a:prstGeom prst="wedgeRectCallout">
            <a:avLst>
              <a:gd name="adj1" fmla="val -133004"/>
              <a:gd name="adj2" fmla="val 132823"/>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dirty="0"/>
              <a:t>Generative AI</a:t>
            </a:r>
          </a:p>
        </p:txBody>
      </p:sp>
    </p:spTree>
    <p:extLst>
      <p:ext uri="{BB962C8B-B14F-4D97-AF65-F5344CB8AC3E}">
        <p14:creationId xmlns:p14="http://schemas.microsoft.com/office/powerpoint/2010/main" val="8471407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9" grpId="0" animBg="1"/>
      <p:bldP spid="10"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Thank You!</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a:xfrm>
            <a:off x="1147379" y="1792224"/>
            <a:ext cx="6839712" cy="2569568"/>
          </a:xfrm>
        </p:spPr>
        <p:txBody>
          <a:bodyPr/>
          <a:lstStyle/>
          <a:p>
            <a:r>
              <a:rPr lang="en-US" dirty="0"/>
              <a:t>Course materials: </a:t>
            </a:r>
            <a:r>
              <a:rPr lang="en-US" b="1" dirty="0">
                <a:solidFill>
                  <a:srgbClr val="0070C0"/>
                </a:solidFill>
              </a:rPr>
              <a:t>timw.info/actions-cert-prep</a:t>
            </a:r>
          </a:p>
          <a:p>
            <a:r>
              <a:rPr lang="en-US" dirty="0"/>
              <a:t>Contact: </a:t>
            </a:r>
            <a:r>
              <a:rPr lang="en-US" b="1" dirty="0">
                <a:solidFill>
                  <a:srgbClr val="0070C0"/>
                </a:solidFill>
              </a:rPr>
              <a:t>timw.info/linkedin</a:t>
            </a:r>
          </a:p>
        </p:txBody>
      </p:sp>
    </p:spTree>
    <p:extLst>
      <p:ext uri="{BB962C8B-B14F-4D97-AF65-F5344CB8AC3E}">
        <p14:creationId xmlns:p14="http://schemas.microsoft.com/office/powerpoint/2010/main" val="21291373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E785BEF-5805-305A-23FF-1BB88D477F88}"/>
              </a:ext>
            </a:extLst>
          </p:cNvPr>
          <p:cNvSpPr>
            <a:spLocks noGrp="1"/>
          </p:cNvSpPr>
          <p:nvPr>
            <p:ph type="body" sz="quarter" idx="11"/>
          </p:nvPr>
        </p:nvSpPr>
        <p:spPr>
          <a:xfrm>
            <a:off x="4477512" y="382901"/>
            <a:ext cx="4435901" cy="728568"/>
          </a:xfrm>
        </p:spPr>
        <p:txBody>
          <a:bodyPr/>
          <a:lstStyle/>
          <a:p>
            <a:r>
              <a:rPr lang="en-US" dirty="0"/>
              <a:t>Lesson 1: Trigger Custom Workflows</a:t>
            </a:r>
          </a:p>
        </p:txBody>
      </p:sp>
      <p:sp>
        <p:nvSpPr>
          <p:cNvPr id="3" name="Text Placeholder 2">
            <a:extLst>
              <a:ext uri="{FF2B5EF4-FFF2-40B4-BE49-F238E27FC236}">
                <a16:creationId xmlns:a16="http://schemas.microsoft.com/office/drawing/2014/main" id="{E3CDC3F4-DF86-6837-4352-BE6EBD430460}"/>
              </a:ext>
            </a:extLst>
          </p:cNvPr>
          <p:cNvSpPr>
            <a:spLocks noGrp="1"/>
          </p:cNvSpPr>
          <p:nvPr>
            <p:ph type="body" sz="quarter" idx="12"/>
          </p:nvPr>
        </p:nvSpPr>
        <p:spPr>
          <a:xfrm>
            <a:off x="4896100" y="1076441"/>
            <a:ext cx="4239746" cy="3590975"/>
          </a:xfrm>
        </p:spPr>
        <p:txBody>
          <a:bodyPr>
            <a:normAutofit/>
          </a:bodyPr>
          <a:lstStyle/>
          <a:p>
            <a:pPr>
              <a:spcBef>
                <a:spcPts val="200"/>
              </a:spcBef>
              <a:spcAft>
                <a:spcPts val="400"/>
              </a:spcAft>
            </a:pPr>
            <a:r>
              <a:rPr lang="en-GB" sz="1800" dirty="0"/>
              <a:t>1.1 Configure workflows to run for one or more events</a:t>
            </a:r>
          </a:p>
          <a:p>
            <a:pPr>
              <a:spcBef>
                <a:spcPts val="200"/>
              </a:spcBef>
              <a:spcAft>
                <a:spcPts val="400"/>
              </a:spcAft>
            </a:pPr>
            <a:r>
              <a:rPr lang="en-GB" sz="1800" dirty="0"/>
              <a:t>1.2 Configure workflows to run for scheduled events</a:t>
            </a:r>
          </a:p>
          <a:p>
            <a:pPr>
              <a:spcBef>
                <a:spcPts val="200"/>
              </a:spcBef>
              <a:spcAft>
                <a:spcPts val="400"/>
              </a:spcAft>
            </a:pPr>
            <a:r>
              <a:rPr lang="en-GB" sz="1800" dirty="0"/>
              <a:t>1.3 Configure workflows to run for manual events</a:t>
            </a:r>
          </a:p>
          <a:p>
            <a:pPr>
              <a:spcBef>
                <a:spcPts val="200"/>
              </a:spcBef>
              <a:spcAft>
                <a:spcPts val="400"/>
              </a:spcAft>
            </a:pPr>
            <a:r>
              <a:rPr lang="en-GB" sz="1800" dirty="0"/>
              <a:t>1.4 Configure workflows to run for webhook events </a:t>
            </a:r>
          </a:p>
          <a:p>
            <a:pPr>
              <a:spcBef>
                <a:spcPts val="200"/>
              </a:spcBef>
              <a:spcAft>
                <a:spcPts val="400"/>
              </a:spcAft>
            </a:pPr>
            <a:r>
              <a:rPr lang="en-GB" sz="1800" dirty="0"/>
              <a:t>1.5 Demonstrate a GitHub event to trigger a workflow based on a practical use case</a:t>
            </a:r>
          </a:p>
          <a:p>
            <a:endParaRPr lang="en-US" sz="1800" dirty="0"/>
          </a:p>
        </p:txBody>
      </p:sp>
      <p:pic>
        <p:nvPicPr>
          <p:cNvPr id="2050" name="Picture 2" descr="GitHub Actions badge image. Certification. Intermediate level. Issued by GitHub">
            <a:extLst>
              <a:ext uri="{FF2B5EF4-FFF2-40B4-BE49-F238E27FC236}">
                <a16:creationId xmlns:a16="http://schemas.microsoft.com/office/drawing/2014/main" id="{260690F9-08BE-3BB5-B4F3-7C0F347182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9137" y="952500"/>
            <a:ext cx="3238500" cy="3238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94857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5">
            <a:extLst>
              <a:ext uri="{FF2B5EF4-FFF2-40B4-BE49-F238E27FC236}">
                <a16:creationId xmlns:a16="http://schemas.microsoft.com/office/drawing/2014/main" id="{7CE19171-B11A-F0B2-D185-CC8FB87A16DC}"/>
              </a:ext>
            </a:extLst>
          </p:cNvPr>
          <p:cNvSpPr txBox="1">
            <a:spLocks/>
          </p:cNvSpPr>
          <p:nvPr/>
        </p:nvSpPr>
        <p:spPr>
          <a:xfrm>
            <a:off x="1500187" y="1971242"/>
            <a:ext cx="6143625" cy="771525"/>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GB" sz="3600" dirty="0">
                <a:solidFill>
                  <a:srgbClr val="0978D8"/>
                </a:solidFill>
              </a:rPr>
              <a:t>1.1 Configure workflows to run for one or more events</a:t>
            </a:r>
          </a:p>
        </p:txBody>
      </p:sp>
    </p:spTree>
    <p:extLst>
      <p:ext uri="{BB962C8B-B14F-4D97-AF65-F5344CB8AC3E}">
        <p14:creationId xmlns:p14="http://schemas.microsoft.com/office/powerpoint/2010/main" val="4866686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What is GitHub?</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p:txBody>
          <a:bodyPr vert="horz" lIns="91440" tIns="45720" rIns="91440" bIns="45720" rtlCol="0" anchor="t">
            <a:noAutofit/>
          </a:bodyPr>
          <a:lstStyle/>
          <a:p>
            <a:r>
              <a:rPr lang="en-US" dirty="0"/>
              <a:t>Collaborative developer platform</a:t>
            </a:r>
          </a:p>
          <a:p>
            <a:r>
              <a:rPr lang="en-US" dirty="0">
                <a:latin typeface="Open Sans"/>
                <a:ea typeface="Open Sans"/>
                <a:cs typeface="Open Sans"/>
              </a:rPr>
              <a:t>Public and private repositories</a:t>
            </a:r>
          </a:p>
          <a:p>
            <a:pPr lvl="1"/>
            <a:r>
              <a:rPr lang="en-US" dirty="0">
                <a:latin typeface="Open Sans"/>
                <a:ea typeface="Open Sans"/>
                <a:cs typeface="Open Sans"/>
              </a:rPr>
              <a:t>Free, Pro, Team, Enterprise</a:t>
            </a:r>
          </a:p>
          <a:p>
            <a:r>
              <a:rPr lang="en-US" dirty="0"/>
              <a:t>Home of GitHub Copilot (X)</a:t>
            </a:r>
          </a:p>
          <a:p>
            <a:r>
              <a:rPr lang="en-US" dirty="0"/>
              <a:t>Source code control</a:t>
            </a:r>
          </a:p>
          <a:p>
            <a:r>
              <a:rPr lang="en-US" dirty="0"/>
              <a:t>CI/CD automation</a:t>
            </a:r>
          </a:p>
          <a:p>
            <a:r>
              <a:rPr lang="en-US" dirty="0"/>
              <a:t>Package management</a:t>
            </a:r>
          </a:p>
          <a:p>
            <a:r>
              <a:rPr lang="en-US" dirty="0"/>
              <a:t>Collaboration</a:t>
            </a:r>
          </a:p>
        </p:txBody>
      </p:sp>
    </p:spTree>
    <p:extLst>
      <p:ext uri="{BB962C8B-B14F-4D97-AF65-F5344CB8AC3E}">
        <p14:creationId xmlns:p14="http://schemas.microsoft.com/office/powerpoint/2010/main" val="921485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What is GitHub Actions?</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p:txBody>
          <a:bodyPr/>
          <a:lstStyle/>
          <a:p>
            <a:r>
              <a:rPr lang="en-US" dirty="0"/>
              <a:t>Depends on the context :)</a:t>
            </a:r>
          </a:p>
          <a:p>
            <a:r>
              <a:rPr lang="en-GB" dirty="0"/>
              <a:t>GitHub Actions refers to the entire platform and ecosystem for creating and running automated workflows within the GitHub environment</a:t>
            </a:r>
          </a:p>
          <a:p>
            <a:r>
              <a:rPr lang="en-GB" dirty="0"/>
              <a:t>An action is a script invoked from within a workflow</a:t>
            </a:r>
            <a:endParaRPr lang="en-US" dirty="0"/>
          </a:p>
        </p:txBody>
      </p:sp>
    </p:spTree>
    <p:extLst>
      <p:ext uri="{BB962C8B-B14F-4D97-AF65-F5344CB8AC3E}">
        <p14:creationId xmlns:p14="http://schemas.microsoft.com/office/powerpoint/2010/main" val="1134760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What are workflows?</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p:txBody>
          <a:bodyPr/>
          <a:lstStyle/>
          <a:p>
            <a:r>
              <a:rPr lang="en-GB" dirty="0"/>
              <a:t>Automated scripts (actions) that run when specific events occur in your repository</a:t>
            </a:r>
          </a:p>
          <a:p>
            <a:r>
              <a:rPr lang="en-GB" dirty="0"/>
              <a:t>Efficient way to automate development tasks</a:t>
            </a:r>
          </a:p>
          <a:p>
            <a:r>
              <a:rPr lang="en-GB" dirty="0"/>
              <a:t>Common use cases:</a:t>
            </a:r>
          </a:p>
          <a:p>
            <a:pPr lvl="1"/>
            <a:r>
              <a:rPr lang="en-GB" dirty="0"/>
              <a:t>CI/CD</a:t>
            </a:r>
          </a:p>
          <a:p>
            <a:pPr lvl="1"/>
            <a:r>
              <a:rPr lang="en-GB" dirty="0"/>
              <a:t>Versioning and release management</a:t>
            </a:r>
          </a:p>
          <a:p>
            <a:pPr lvl="1"/>
            <a:r>
              <a:rPr lang="en-GB" dirty="0"/>
              <a:t>Automation and notifications</a:t>
            </a:r>
          </a:p>
          <a:p>
            <a:pPr lvl="1"/>
            <a:endParaRPr lang="en-US" dirty="0"/>
          </a:p>
        </p:txBody>
      </p:sp>
    </p:spTree>
    <p:extLst>
      <p:ext uri="{BB962C8B-B14F-4D97-AF65-F5344CB8AC3E}">
        <p14:creationId xmlns:p14="http://schemas.microsoft.com/office/powerpoint/2010/main" val="2507876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Tim Warner</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a:xfrm>
            <a:off x="1413163" y="923108"/>
            <a:ext cx="4133197" cy="3297282"/>
          </a:xfrm>
        </p:spPr>
        <p:txBody>
          <a:bodyPr/>
          <a:lstStyle/>
          <a:p>
            <a:r>
              <a:rPr lang="en-US" dirty="0"/>
              <a:t>Based in Nashville, TN, US</a:t>
            </a:r>
          </a:p>
          <a:p>
            <a:pPr lvl="1"/>
            <a:r>
              <a:rPr lang="en-US" dirty="0"/>
              <a:t>Central Time zone</a:t>
            </a:r>
          </a:p>
          <a:p>
            <a:r>
              <a:rPr lang="en-US" dirty="0"/>
              <a:t>26-year MCT, 6-time MVP</a:t>
            </a:r>
          </a:p>
          <a:p>
            <a:r>
              <a:rPr lang="en-US" dirty="0"/>
              <a:t>Former Microsoft FTE in Azure Governance Engineering</a:t>
            </a:r>
          </a:p>
          <a:p>
            <a:r>
              <a:rPr lang="en-US" dirty="0"/>
              <a:t>Contact:</a:t>
            </a:r>
            <a:br>
              <a:rPr lang="en-US" b="1" dirty="0">
                <a:solidFill>
                  <a:srgbClr val="0070C0"/>
                </a:solidFill>
              </a:rPr>
            </a:br>
            <a:r>
              <a:rPr lang="en-US" b="1" dirty="0">
                <a:solidFill>
                  <a:srgbClr val="0070C0"/>
                </a:solidFill>
              </a:rPr>
              <a:t>timw.info/linkedin</a:t>
            </a:r>
          </a:p>
        </p:txBody>
      </p:sp>
      <p:pic>
        <p:nvPicPr>
          <p:cNvPr id="7" name="Picture 6">
            <a:extLst>
              <a:ext uri="{FF2B5EF4-FFF2-40B4-BE49-F238E27FC236}">
                <a16:creationId xmlns:a16="http://schemas.microsoft.com/office/drawing/2014/main" id="{41636BCC-CB9A-A17D-4198-CE7398598072}"/>
              </a:ext>
            </a:extLst>
          </p:cNvPr>
          <p:cNvPicPr>
            <a:picLocks noChangeAspect="1"/>
          </p:cNvPicPr>
          <p:nvPr/>
        </p:nvPicPr>
        <p:blipFill>
          <a:blip r:embed="rId2"/>
          <a:stretch>
            <a:fillRect/>
          </a:stretch>
        </p:blipFill>
        <p:spPr>
          <a:xfrm>
            <a:off x="5641312" y="1352331"/>
            <a:ext cx="3045487" cy="2287243"/>
          </a:xfrm>
          <a:prstGeom prst="rect">
            <a:avLst/>
          </a:prstGeom>
        </p:spPr>
      </p:pic>
    </p:spTree>
    <p:extLst>
      <p:ext uri="{BB962C8B-B14F-4D97-AF65-F5344CB8AC3E}">
        <p14:creationId xmlns:p14="http://schemas.microsoft.com/office/powerpoint/2010/main" val="36512621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GitHub workflow event types</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p:txBody>
          <a:bodyPr/>
          <a:lstStyle/>
          <a:p>
            <a:r>
              <a:rPr lang="en-GB" dirty="0"/>
              <a:t>Push events</a:t>
            </a:r>
          </a:p>
          <a:p>
            <a:r>
              <a:rPr lang="en-GB" dirty="0"/>
              <a:t>Pull request events</a:t>
            </a:r>
          </a:p>
          <a:p>
            <a:r>
              <a:rPr lang="en-GB" dirty="0"/>
              <a:t>Issue events</a:t>
            </a:r>
          </a:p>
          <a:p>
            <a:r>
              <a:rPr lang="en-GB" dirty="0"/>
              <a:t>Release events</a:t>
            </a:r>
          </a:p>
          <a:p>
            <a:r>
              <a:rPr lang="en-GB" dirty="0"/>
              <a:t>Workflow dispatch events (manual)</a:t>
            </a:r>
          </a:p>
          <a:p>
            <a:r>
              <a:rPr lang="en-GB" dirty="0"/>
              <a:t>Scheduled events</a:t>
            </a:r>
          </a:p>
          <a:p>
            <a:r>
              <a:rPr lang="en-GB" dirty="0"/>
              <a:t>Webhook events (external services)</a:t>
            </a:r>
            <a:endParaRPr lang="en-US" dirty="0"/>
          </a:p>
        </p:txBody>
      </p:sp>
    </p:spTree>
    <p:extLst>
      <p:ext uri="{BB962C8B-B14F-4D97-AF65-F5344CB8AC3E}">
        <p14:creationId xmlns:p14="http://schemas.microsoft.com/office/powerpoint/2010/main" val="890312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B6609-FB6D-6330-9A6D-07645F9ECA22}"/>
              </a:ext>
            </a:extLst>
          </p:cNvPr>
          <p:cNvSpPr>
            <a:spLocks noGrp="1"/>
          </p:cNvSpPr>
          <p:nvPr>
            <p:ph type="title"/>
          </p:nvPr>
        </p:nvSpPr>
        <p:spPr/>
        <p:txBody>
          <a:bodyPr/>
          <a:lstStyle/>
          <a:p>
            <a:r>
              <a:rPr lang="en-US" dirty="0"/>
              <a:t>Trigger workflow when commit is pushed</a:t>
            </a:r>
          </a:p>
        </p:txBody>
      </p:sp>
      <p:sp>
        <p:nvSpPr>
          <p:cNvPr id="3" name="Content Placeholder 2">
            <a:extLst>
              <a:ext uri="{FF2B5EF4-FFF2-40B4-BE49-F238E27FC236}">
                <a16:creationId xmlns:a16="http://schemas.microsoft.com/office/drawing/2014/main" id="{4A01092B-751E-B1F9-E47A-5796774013BC}"/>
              </a:ext>
            </a:extLst>
          </p:cNvPr>
          <p:cNvSpPr>
            <a:spLocks noGrp="1"/>
          </p:cNvSpPr>
          <p:nvPr>
            <p:ph idx="1"/>
          </p:nvPr>
        </p:nvSpPr>
        <p:spPr/>
        <p:txBody>
          <a:bodyPr/>
          <a:lstStyle/>
          <a:p>
            <a:r>
              <a:rPr lang="en-GB" dirty="0"/>
              <a:t>Workflow runs when a new commit is pushed to a specific branch or repository</a:t>
            </a:r>
          </a:p>
          <a:p>
            <a:r>
              <a:rPr lang="en-GB" dirty="0"/>
              <a:t>Use cases:</a:t>
            </a:r>
          </a:p>
          <a:p>
            <a:pPr lvl="1"/>
            <a:r>
              <a:rPr lang="en-GB" dirty="0"/>
              <a:t>Running tests after every push</a:t>
            </a:r>
          </a:p>
          <a:p>
            <a:pPr lvl="1"/>
            <a:r>
              <a:rPr lang="en-GB" dirty="0"/>
              <a:t>Deploy code and infrastructure to staging environment</a:t>
            </a:r>
            <a:endParaRPr lang="en-US" dirty="0"/>
          </a:p>
        </p:txBody>
      </p:sp>
    </p:spTree>
    <p:extLst>
      <p:ext uri="{BB962C8B-B14F-4D97-AF65-F5344CB8AC3E}">
        <p14:creationId xmlns:p14="http://schemas.microsoft.com/office/powerpoint/2010/main" val="1865509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B6609-FB6D-6330-9A6D-07645F9ECA22}"/>
              </a:ext>
            </a:extLst>
          </p:cNvPr>
          <p:cNvSpPr>
            <a:spLocks noGrp="1"/>
          </p:cNvSpPr>
          <p:nvPr>
            <p:ph type="title"/>
          </p:nvPr>
        </p:nvSpPr>
        <p:spPr/>
        <p:txBody>
          <a:bodyPr/>
          <a:lstStyle/>
          <a:p>
            <a:r>
              <a:rPr lang="en-US" dirty="0"/>
              <a:t>Example</a:t>
            </a:r>
          </a:p>
        </p:txBody>
      </p:sp>
      <p:sp>
        <p:nvSpPr>
          <p:cNvPr id="3" name="Content Placeholder 2">
            <a:extLst>
              <a:ext uri="{FF2B5EF4-FFF2-40B4-BE49-F238E27FC236}">
                <a16:creationId xmlns:a16="http://schemas.microsoft.com/office/drawing/2014/main" id="{4A01092B-751E-B1F9-E47A-5796774013BC}"/>
              </a:ext>
            </a:extLst>
          </p:cNvPr>
          <p:cNvSpPr>
            <a:spLocks noGrp="1"/>
          </p:cNvSpPr>
          <p:nvPr>
            <p:ph idx="1"/>
          </p:nvPr>
        </p:nvSpPr>
        <p:spPr/>
        <p:txBody>
          <a:bodyPr/>
          <a:lstStyle/>
          <a:p>
            <a:pPr marL="0" indent="0">
              <a:buNone/>
            </a:pPr>
            <a:r>
              <a:rPr lang="en-GB" sz="1400" dirty="0">
                <a:latin typeface="Roboto Mono" pitchFamily="2" charset="0"/>
                <a:ea typeface="Roboto Mono" pitchFamily="2" charset="0"/>
              </a:rPr>
              <a:t># Workflow runs when a new commit is pushed to a specific branch or repository</a:t>
            </a:r>
          </a:p>
          <a:p>
            <a:pPr marL="0" indent="0">
              <a:buNone/>
            </a:pPr>
            <a:endParaRPr lang="en-GB" sz="1400" dirty="0">
              <a:latin typeface="Roboto Mono" pitchFamily="2" charset="0"/>
              <a:ea typeface="Roboto Mono" pitchFamily="2" charset="0"/>
            </a:endParaRPr>
          </a:p>
          <a:p>
            <a:pPr marL="0" indent="0">
              <a:buNone/>
            </a:pPr>
            <a:r>
              <a:rPr lang="en-GB" sz="1400" dirty="0">
                <a:latin typeface="Roboto Mono" pitchFamily="2" charset="0"/>
                <a:ea typeface="Roboto Mono" pitchFamily="2" charset="0"/>
              </a:rPr>
              <a:t># Use cases:</a:t>
            </a:r>
          </a:p>
          <a:p>
            <a:pPr marL="457200" lvl="1" indent="0">
              <a:buNone/>
            </a:pPr>
            <a:r>
              <a:rPr lang="en-GB" sz="1400" dirty="0">
                <a:latin typeface="Roboto Mono" pitchFamily="2" charset="0"/>
                <a:ea typeface="Roboto Mono" pitchFamily="2" charset="0"/>
              </a:rPr>
              <a:t># Running tests after every push</a:t>
            </a:r>
          </a:p>
          <a:p>
            <a:pPr marL="457200" lvl="1" indent="0">
              <a:buNone/>
            </a:pPr>
            <a:r>
              <a:rPr lang="en-GB" sz="1400" dirty="0">
                <a:latin typeface="Roboto Mono" pitchFamily="2" charset="0"/>
                <a:ea typeface="Roboto Mono" pitchFamily="2" charset="0"/>
              </a:rPr>
              <a:t># Deploy code and infrastructure to staging environment</a:t>
            </a:r>
          </a:p>
          <a:p>
            <a:pPr marL="457200" lvl="1" indent="0">
              <a:buNone/>
            </a:pPr>
            <a:endParaRPr lang="en-GB" sz="1400" dirty="0">
              <a:latin typeface="Roboto Mono" pitchFamily="2" charset="0"/>
              <a:ea typeface="Roboto Mono" pitchFamily="2" charset="0"/>
            </a:endParaRPr>
          </a:p>
          <a:p>
            <a:pPr marL="57150" indent="0">
              <a:buNone/>
            </a:pPr>
            <a:r>
              <a:rPr lang="en-US" sz="1600" dirty="0">
                <a:latin typeface="Roboto Mono" pitchFamily="2" charset="0"/>
                <a:ea typeface="Roboto Mono" pitchFamily="2" charset="0"/>
              </a:rPr>
              <a:t>on:</a:t>
            </a:r>
          </a:p>
          <a:p>
            <a:pPr marL="57150" indent="0">
              <a:buNone/>
            </a:pPr>
            <a:r>
              <a:rPr lang="en-US" sz="1600" dirty="0">
                <a:latin typeface="Roboto Mono" pitchFamily="2" charset="0"/>
                <a:ea typeface="Roboto Mono" pitchFamily="2" charset="0"/>
              </a:rPr>
              <a:t>  push:</a:t>
            </a:r>
          </a:p>
          <a:p>
            <a:pPr marL="57150" indent="0">
              <a:buNone/>
            </a:pPr>
            <a:r>
              <a:rPr lang="en-US" sz="1600" dirty="0">
                <a:latin typeface="Roboto Mono" pitchFamily="2" charset="0"/>
                <a:ea typeface="Roboto Mono" pitchFamily="2" charset="0"/>
              </a:rPr>
              <a:t>    branches:</a:t>
            </a:r>
          </a:p>
          <a:p>
            <a:pPr marL="57150" indent="0">
              <a:buNone/>
            </a:pPr>
            <a:r>
              <a:rPr lang="en-US" sz="1600" dirty="0">
                <a:latin typeface="Roboto Mono" pitchFamily="2" charset="0"/>
                <a:ea typeface="Roboto Mono" pitchFamily="2" charset="0"/>
              </a:rPr>
              <a:t>      - main</a:t>
            </a:r>
          </a:p>
          <a:p>
            <a:pPr marL="57150" indent="0">
              <a:buNone/>
            </a:pPr>
            <a:r>
              <a:rPr lang="en-US" sz="1600" dirty="0">
                <a:latin typeface="Roboto Mono" pitchFamily="2" charset="0"/>
                <a:ea typeface="Roboto Mono" pitchFamily="2" charset="0"/>
              </a:rPr>
              <a:t>      - develop</a:t>
            </a:r>
          </a:p>
          <a:p>
            <a:pPr marL="57150" indent="0">
              <a:buNone/>
            </a:pPr>
            <a:endParaRPr lang="en-US" sz="1600" dirty="0">
              <a:latin typeface="Roboto Mono" pitchFamily="2" charset="0"/>
              <a:ea typeface="Roboto Mono" pitchFamily="2" charset="0"/>
            </a:endParaRPr>
          </a:p>
        </p:txBody>
      </p:sp>
    </p:spTree>
    <p:extLst>
      <p:ext uri="{BB962C8B-B14F-4D97-AF65-F5344CB8AC3E}">
        <p14:creationId xmlns:p14="http://schemas.microsoft.com/office/powerpoint/2010/main" val="29779911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E785BEF-5805-305A-23FF-1BB88D477F88}"/>
              </a:ext>
            </a:extLst>
          </p:cNvPr>
          <p:cNvSpPr>
            <a:spLocks noGrp="1"/>
          </p:cNvSpPr>
          <p:nvPr>
            <p:ph type="body" sz="quarter" idx="11"/>
          </p:nvPr>
        </p:nvSpPr>
        <p:spPr>
          <a:xfrm>
            <a:off x="4477512" y="382901"/>
            <a:ext cx="4435901" cy="728568"/>
          </a:xfrm>
        </p:spPr>
        <p:txBody>
          <a:bodyPr/>
          <a:lstStyle/>
          <a:p>
            <a:r>
              <a:rPr lang="en-US" dirty="0"/>
              <a:t>Lesson 2: Utilize Workflow Components</a:t>
            </a:r>
          </a:p>
        </p:txBody>
      </p:sp>
      <p:sp>
        <p:nvSpPr>
          <p:cNvPr id="3" name="Text Placeholder 2">
            <a:extLst>
              <a:ext uri="{FF2B5EF4-FFF2-40B4-BE49-F238E27FC236}">
                <a16:creationId xmlns:a16="http://schemas.microsoft.com/office/drawing/2014/main" id="{E3CDC3F4-DF86-6837-4352-BE6EBD430460}"/>
              </a:ext>
            </a:extLst>
          </p:cNvPr>
          <p:cNvSpPr>
            <a:spLocks noGrp="1"/>
          </p:cNvSpPr>
          <p:nvPr>
            <p:ph type="body" sz="quarter" idx="12"/>
          </p:nvPr>
        </p:nvSpPr>
        <p:spPr>
          <a:xfrm>
            <a:off x="4896100" y="986386"/>
            <a:ext cx="4239746" cy="3590975"/>
          </a:xfrm>
        </p:spPr>
        <p:txBody>
          <a:bodyPr>
            <a:noAutofit/>
          </a:bodyPr>
          <a:lstStyle/>
          <a:p>
            <a:pPr>
              <a:spcBef>
                <a:spcPts val="200"/>
              </a:spcBef>
              <a:spcAft>
                <a:spcPts val="400"/>
              </a:spcAft>
            </a:pPr>
            <a:r>
              <a:rPr lang="en-GB" dirty="0"/>
              <a:t>2.1 Identify the correct syntax for workflow jobs</a:t>
            </a:r>
          </a:p>
          <a:p>
            <a:pPr>
              <a:spcBef>
                <a:spcPts val="200"/>
              </a:spcBef>
              <a:spcAft>
                <a:spcPts val="400"/>
              </a:spcAft>
            </a:pPr>
            <a:r>
              <a:rPr lang="en-GB" dirty="0"/>
              <a:t>2.2 Use job steps for actions and shell commands</a:t>
            </a:r>
          </a:p>
          <a:p>
            <a:pPr>
              <a:spcBef>
                <a:spcPts val="200"/>
              </a:spcBef>
              <a:spcAft>
                <a:spcPts val="400"/>
              </a:spcAft>
            </a:pPr>
            <a:r>
              <a:rPr lang="en-GB" dirty="0"/>
              <a:t>2.3 Use conditional keywords for steps</a:t>
            </a:r>
          </a:p>
          <a:p>
            <a:pPr>
              <a:spcBef>
                <a:spcPts val="200"/>
              </a:spcBef>
              <a:spcAft>
                <a:spcPts val="400"/>
              </a:spcAft>
            </a:pPr>
            <a:r>
              <a:rPr lang="en-GB" dirty="0"/>
              <a:t>2.4 Describe how actions, workflows, jobs, steps, runs, and the marketplace work together</a:t>
            </a:r>
          </a:p>
          <a:p>
            <a:pPr>
              <a:spcBef>
                <a:spcPts val="200"/>
              </a:spcBef>
              <a:spcAft>
                <a:spcPts val="400"/>
              </a:spcAft>
            </a:pPr>
            <a:r>
              <a:rPr lang="en-GB" dirty="0"/>
              <a:t>2.5 Identify scenarios suited for using GitHub-hosted and self-hosted runners</a:t>
            </a:r>
          </a:p>
          <a:p>
            <a:pPr>
              <a:spcBef>
                <a:spcPts val="200"/>
              </a:spcBef>
              <a:spcAft>
                <a:spcPts val="400"/>
              </a:spcAft>
            </a:pPr>
            <a:r>
              <a:rPr lang="en-GB" dirty="0"/>
              <a:t>2.6 Implement workflow commands as a run step to communicate with the runner</a:t>
            </a:r>
          </a:p>
          <a:p>
            <a:pPr>
              <a:spcBef>
                <a:spcPts val="200"/>
              </a:spcBef>
              <a:spcAft>
                <a:spcPts val="400"/>
              </a:spcAft>
            </a:pPr>
            <a:r>
              <a:rPr lang="en-GB" dirty="0"/>
              <a:t>2.7 Demonstrate the use of dependent jobs</a:t>
            </a:r>
          </a:p>
          <a:p>
            <a:pPr>
              <a:spcBef>
                <a:spcPts val="200"/>
              </a:spcBef>
              <a:spcAft>
                <a:spcPts val="400"/>
              </a:spcAft>
            </a:pPr>
            <a:endParaRPr lang="en-GB" dirty="0"/>
          </a:p>
          <a:p>
            <a:endParaRPr lang="en-US" dirty="0"/>
          </a:p>
        </p:txBody>
      </p:sp>
      <p:pic>
        <p:nvPicPr>
          <p:cNvPr id="4" name="Picture 2" descr="GitHub Actions badge image. Certification. Intermediate level. Issued by GitHub">
            <a:extLst>
              <a:ext uri="{FF2B5EF4-FFF2-40B4-BE49-F238E27FC236}">
                <a16:creationId xmlns:a16="http://schemas.microsoft.com/office/drawing/2014/main" id="{684D5166-8227-A348-61B4-3035EE8A72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9137" y="952500"/>
            <a:ext cx="3238500" cy="3238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16253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5">
            <a:extLst>
              <a:ext uri="{FF2B5EF4-FFF2-40B4-BE49-F238E27FC236}">
                <a16:creationId xmlns:a16="http://schemas.microsoft.com/office/drawing/2014/main" id="{7CE19171-B11A-F0B2-D185-CC8FB87A16DC}"/>
              </a:ext>
            </a:extLst>
          </p:cNvPr>
          <p:cNvSpPr txBox="1">
            <a:spLocks/>
          </p:cNvSpPr>
          <p:nvPr/>
        </p:nvSpPr>
        <p:spPr>
          <a:xfrm>
            <a:off x="1500187" y="1971242"/>
            <a:ext cx="6143625" cy="771525"/>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GB" sz="3600" dirty="0">
                <a:solidFill>
                  <a:srgbClr val="0978D8"/>
                </a:solidFill>
              </a:rPr>
              <a:t>2.1 Identify the correct syntax for workflow jobs</a:t>
            </a:r>
          </a:p>
        </p:txBody>
      </p:sp>
    </p:spTree>
    <p:extLst>
      <p:ext uri="{BB962C8B-B14F-4D97-AF65-F5344CB8AC3E}">
        <p14:creationId xmlns:p14="http://schemas.microsoft.com/office/powerpoint/2010/main" val="15712371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Workflow jobs</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a:xfrm>
            <a:off x="900501" y="743964"/>
            <a:ext cx="7333862" cy="3655572"/>
          </a:xfrm>
        </p:spPr>
        <p:txBody>
          <a:bodyPr/>
          <a:lstStyle/>
          <a:p>
            <a:r>
              <a:rPr lang="en-GB" b="1" dirty="0"/>
              <a:t>Purpose</a:t>
            </a:r>
            <a:r>
              <a:rPr lang="en-GB" dirty="0"/>
              <a:t>: </a:t>
            </a:r>
          </a:p>
          <a:p>
            <a:pPr lvl="1"/>
            <a:r>
              <a:rPr lang="en-GB" dirty="0"/>
              <a:t>Define units of work that execute specific tasks within a workflow</a:t>
            </a:r>
          </a:p>
          <a:p>
            <a:r>
              <a:rPr lang="en-GB" b="1" dirty="0"/>
              <a:t>Elements:</a:t>
            </a:r>
          </a:p>
          <a:p>
            <a:pPr lvl="1"/>
            <a:r>
              <a:rPr lang="en-GB" b="1" dirty="0"/>
              <a:t>jobs</a:t>
            </a:r>
            <a:r>
              <a:rPr lang="en-GB" dirty="0"/>
              <a:t>: Keyword to declare a job</a:t>
            </a:r>
          </a:p>
          <a:p>
            <a:pPr lvl="1"/>
            <a:r>
              <a:rPr lang="en-GB" b="1" dirty="0" err="1"/>
              <a:t>job_name</a:t>
            </a:r>
            <a:r>
              <a:rPr lang="en-GB" dirty="0"/>
              <a:t>: Unique name for the job</a:t>
            </a:r>
          </a:p>
          <a:p>
            <a:pPr lvl="1"/>
            <a:r>
              <a:rPr lang="en-GB" b="1" dirty="0"/>
              <a:t>runs-on</a:t>
            </a:r>
            <a:r>
              <a:rPr lang="en-GB" dirty="0"/>
              <a:t>: Target runner type (e.g., ubuntu-latest, windows-latest, self-hosted runner name)</a:t>
            </a:r>
          </a:p>
          <a:p>
            <a:pPr lvl="1"/>
            <a:r>
              <a:rPr lang="en-GB" b="1" dirty="0"/>
              <a:t>steps</a:t>
            </a:r>
            <a:r>
              <a:rPr lang="en-GB" dirty="0"/>
              <a:t>: List of steps to be executed within the job</a:t>
            </a:r>
          </a:p>
          <a:p>
            <a:endParaRPr lang="en-US" dirty="0"/>
          </a:p>
        </p:txBody>
      </p:sp>
    </p:spTree>
    <p:extLst>
      <p:ext uri="{BB962C8B-B14F-4D97-AF65-F5344CB8AC3E}">
        <p14:creationId xmlns:p14="http://schemas.microsoft.com/office/powerpoint/2010/main" val="34247401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Workflow jobs</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a:xfrm>
            <a:off x="900501" y="743964"/>
            <a:ext cx="7333862" cy="3655572"/>
          </a:xfrm>
        </p:spPr>
        <p:txBody>
          <a:bodyPr/>
          <a:lstStyle/>
          <a:p>
            <a:r>
              <a:rPr lang="en-GB" dirty="0"/>
              <a:t>Workflow</a:t>
            </a:r>
          </a:p>
          <a:p>
            <a:pPr lvl="1"/>
            <a:r>
              <a:rPr lang="en-GB" dirty="0"/>
              <a:t>Job</a:t>
            </a:r>
          </a:p>
          <a:p>
            <a:pPr lvl="2"/>
            <a:r>
              <a:rPr lang="en-GB" dirty="0"/>
              <a:t>Step</a:t>
            </a:r>
          </a:p>
          <a:p>
            <a:pPr lvl="3"/>
            <a:r>
              <a:rPr lang="en-GB" dirty="0"/>
              <a:t>Action</a:t>
            </a:r>
          </a:p>
          <a:p>
            <a:endParaRPr lang="en-US" dirty="0"/>
          </a:p>
        </p:txBody>
      </p:sp>
    </p:spTree>
    <p:extLst>
      <p:ext uri="{BB962C8B-B14F-4D97-AF65-F5344CB8AC3E}">
        <p14:creationId xmlns:p14="http://schemas.microsoft.com/office/powerpoint/2010/main" val="3769664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Example</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a:xfrm>
            <a:off x="1064622" y="796833"/>
            <a:ext cx="8007531" cy="4271555"/>
          </a:xfrm>
        </p:spPr>
        <p:txBody>
          <a:bodyPr/>
          <a:lstStyle/>
          <a:p>
            <a:pPr marL="0" indent="0">
              <a:buNone/>
            </a:pPr>
            <a:r>
              <a:rPr lang="en-GB" sz="1400" dirty="0">
                <a:latin typeface="Roboto Mono" pitchFamily="2" charset="0"/>
                <a:ea typeface="Roboto Mono" pitchFamily="2" charset="0"/>
              </a:rPr>
              <a:t>name: Example Workflow</a:t>
            </a:r>
          </a:p>
          <a:p>
            <a:pPr marL="0" indent="0">
              <a:buNone/>
            </a:pPr>
            <a:r>
              <a:rPr lang="en-GB" sz="1400" dirty="0">
                <a:latin typeface="Roboto Mono" pitchFamily="2" charset="0"/>
                <a:ea typeface="Roboto Mono" pitchFamily="2" charset="0"/>
              </a:rPr>
              <a:t>on:</a:t>
            </a:r>
          </a:p>
          <a:p>
            <a:pPr marL="0" indent="0">
              <a:buNone/>
            </a:pPr>
            <a:r>
              <a:rPr lang="en-GB" sz="1400" dirty="0">
                <a:latin typeface="Roboto Mono" pitchFamily="2" charset="0"/>
                <a:ea typeface="Roboto Mono" pitchFamily="2" charset="0"/>
              </a:rPr>
              <a:t>  push:</a:t>
            </a:r>
          </a:p>
          <a:p>
            <a:pPr marL="0" indent="0">
              <a:buNone/>
            </a:pPr>
            <a:r>
              <a:rPr lang="en-GB" sz="1400" dirty="0">
                <a:latin typeface="Roboto Mono" pitchFamily="2" charset="0"/>
                <a:ea typeface="Roboto Mono" pitchFamily="2" charset="0"/>
              </a:rPr>
              <a:t>    branches:</a:t>
            </a:r>
          </a:p>
          <a:p>
            <a:pPr marL="0" indent="0">
              <a:buNone/>
            </a:pPr>
            <a:r>
              <a:rPr lang="en-GB" sz="1400" dirty="0">
                <a:latin typeface="Roboto Mono" pitchFamily="2" charset="0"/>
                <a:ea typeface="Roboto Mono" pitchFamily="2" charset="0"/>
              </a:rPr>
              <a:t>      - main</a:t>
            </a:r>
          </a:p>
          <a:p>
            <a:pPr marL="0" indent="0">
              <a:buNone/>
            </a:pPr>
            <a:r>
              <a:rPr lang="en-GB" sz="1400" dirty="0">
                <a:latin typeface="Roboto Mono" pitchFamily="2" charset="0"/>
                <a:ea typeface="Roboto Mono" pitchFamily="2" charset="0"/>
              </a:rPr>
              <a:t>jobs:</a:t>
            </a:r>
          </a:p>
          <a:p>
            <a:pPr marL="0" indent="0">
              <a:buNone/>
            </a:pPr>
            <a:r>
              <a:rPr lang="en-GB" sz="1400" dirty="0">
                <a:latin typeface="Roboto Mono" pitchFamily="2" charset="0"/>
                <a:ea typeface="Roboto Mono" pitchFamily="2" charset="0"/>
              </a:rPr>
              <a:t>  </a:t>
            </a:r>
            <a:r>
              <a:rPr lang="en-GB" sz="1400" dirty="0" err="1">
                <a:latin typeface="Roboto Mono" pitchFamily="2" charset="0"/>
                <a:ea typeface="Roboto Mono" pitchFamily="2" charset="0"/>
              </a:rPr>
              <a:t>example_job</a:t>
            </a:r>
            <a:r>
              <a:rPr lang="en-GB" sz="1400" dirty="0">
                <a:latin typeface="Roboto Mono" pitchFamily="2" charset="0"/>
                <a:ea typeface="Roboto Mono" pitchFamily="2" charset="0"/>
              </a:rPr>
              <a:t>:   # </a:t>
            </a:r>
            <a:r>
              <a:rPr lang="en-GB" sz="1400" dirty="0" err="1">
                <a:latin typeface="Roboto Mono" pitchFamily="2" charset="0"/>
                <a:ea typeface="Roboto Mono" pitchFamily="2" charset="0"/>
              </a:rPr>
              <a:t>job_name</a:t>
            </a:r>
            <a:r>
              <a:rPr lang="en-GB" sz="1400" dirty="0">
                <a:latin typeface="Roboto Mono" pitchFamily="2" charset="0"/>
                <a:ea typeface="Roboto Mono" pitchFamily="2" charset="0"/>
              </a:rPr>
              <a:t>: Unique name for the job</a:t>
            </a:r>
          </a:p>
          <a:p>
            <a:pPr marL="0" indent="0">
              <a:buNone/>
            </a:pPr>
            <a:r>
              <a:rPr lang="en-GB" sz="1400" dirty="0">
                <a:latin typeface="Roboto Mono" pitchFamily="2" charset="0"/>
                <a:ea typeface="Roboto Mono" pitchFamily="2" charset="0"/>
              </a:rPr>
              <a:t>    runs-on: ubuntu-latest  # Target runner type</a:t>
            </a:r>
          </a:p>
          <a:p>
            <a:pPr marL="0" indent="0">
              <a:buNone/>
            </a:pPr>
            <a:endParaRPr lang="en-GB" sz="1400" dirty="0">
              <a:latin typeface="Roboto Mono" pitchFamily="2" charset="0"/>
              <a:ea typeface="Roboto Mono" pitchFamily="2" charset="0"/>
            </a:endParaRPr>
          </a:p>
          <a:p>
            <a:pPr marL="0" indent="0">
              <a:buNone/>
            </a:pPr>
            <a:r>
              <a:rPr lang="en-GB" sz="1400" dirty="0">
                <a:latin typeface="Roboto Mono" pitchFamily="2" charset="0"/>
                <a:ea typeface="Roboto Mono" pitchFamily="2" charset="0"/>
              </a:rPr>
              <a:t>    steps:  # List of steps to be executed within the job</a:t>
            </a:r>
          </a:p>
          <a:p>
            <a:pPr marL="0" indent="0">
              <a:buNone/>
            </a:pPr>
            <a:r>
              <a:rPr lang="en-GB" sz="1400" dirty="0">
                <a:latin typeface="Roboto Mono" pitchFamily="2" charset="0"/>
                <a:ea typeface="Roboto Mono" pitchFamily="2" charset="0"/>
              </a:rPr>
              <a:t>    - name: Checkout code</a:t>
            </a:r>
          </a:p>
          <a:p>
            <a:pPr marL="0" indent="0">
              <a:buNone/>
            </a:pPr>
            <a:r>
              <a:rPr lang="en-GB" sz="1400" dirty="0">
                <a:latin typeface="Roboto Mono" pitchFamily="2" charset="0"/>
                <a:ea typeface="Roboto Mono" pitchFamily="2" charset="0"/>
              </a:rPr>
              <a:t>      uses: actions/checkout@v2</a:t>
            </a:r>
          </a:p>
          <a:p>
            <a:pPr marL="0" indent="0">
              <a:buNone/>
            </a:pPr>
            <a:endParaRPr lang="en-GB" sz="1400" dirty="0">
              <a:latin typeface="Roboto Mono" pitchFamily="2" charset="0"/>
              <a:ea typeface="Roboto Mono" pitchFamily="2" charset="0"/>
            </a:endParaRPr>
          </a:p>
          <a:p>
            <a:pPr marL="0" indent="0">
              <a:buNone/>
            </a:pPr>
            <a:r>
              <a:rPr lang="en-GB" sz="1400" dirty="0">
                <a:latin typeface="Roboto Mono" pitchFamily="2" charset="0"/>
                <a:ea typeface="Roboto Mono" pitchFamily="2" charset="0"/>
              </a:rPr>
              <a:t>    - name: Execute a command</a:t>
            </a:r>
          </a:p>
          <a:p>
            <a:pPr marL="0" indent="0">
              <a:buNone/>
            </a:pPr>
            <a:r>
              <a:rPr lang="en-GB" sz="1400" dirty="0">
                <a:latin typeface="Roboto Mono" pitchFamily="2" charset="0"/>
                <a:ea typeface="Roboto Mono" pitchFamily="2" charset="0"/>
              </a:rPr>
              <a:t>      run: echo "Hello, GitHub Workflow!"</a:t>
            </a:r>
          </a:p>
          <a:p>
            <a:pPr marL="0" indent="0">
              <a:buNone/>
            </a:pPr>
            <a:endParaRPr lang="en-GB" sz="1400" dirty="0">
              <a:latin typeface="Roboto Mono" pitchFamily="2" charset="0"/>
              <a:ea typeface="Roboto Mono" pitchFamily="2" charset="0"/>
            </a:endParaRPr>
          </a:p>
          <a:p>
            <a:pPr marL="0" indent="0">
              <a:buNone/>
            </a:pPr>
            <a:endParaRPr lang="en-GB" sz="1200" dirty="0">
              <a:latin typeface="Roboto Mono" pitchFamily="2" charset="0"/>
              <a:ea typeface="Roboto Mono" pitchFamily="2" charset="0"/>
            </a:endParaRPr>
          </a:p>
          <a:p>
            <a:pPr marL="0" indent="0">
              <a:buNone/>
            </a:pPr>
            <a:endParaRPr lang="en-US" sz="1400" dirty="0">
              <a:latin typeface="Roboto Mono" pitchFamily="2" charset="0"/>
              <a:ea typeface="Roboto Mono" pitchFamily="2" charset="0"/>
            </a:endParaRPr>
          </a:p>
        </p:txBody>
      </p:sp>
    </p:spTree>
    <p:extLst>
      <p:ext uri="{BB962C8B-B14F-4D97-AF65-F5344CB8AC3E}">
        <p14:creationId xmlns:p14="http://schemas.microsoft.com/office/powerpoint/2010/main" val="37602294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5">
            <a:extLst>
              <a:ext uri="{FF2B5EF4-FFF2-40B4-BE49-F238E27FC236}">
                <a16:creationId xmlns:a16="http://schemas.microsoft.com/office/drawing/2014/main" id="{7CE19171-B11A-F0B2-D185-CC8FB87A16DC}"/>
              </a:ext>
            </a:extLst>
          </p:cNvPr>
          <p:cNvSpPr txBox="1">
            <a:spLocks/>
          </p:cNvSpPr>
          <p:nvPr/>
        </p:nvSpPr>
        <p:spPr>
          <a:xfrm>
            <a:off x="1500187" y="1971242"/>
            <a:ext cx="6143625" cy="771525"/>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GB" sz="3600" dirty="0">
                <a:solidFill>
                  <a:srgbClr val="0978D8"/>
                </a:solidFill>
              </a:rPr>
              <a:t>2.2 Use job steps for actions and shell commands</a:t>
            </a:r>
          </a:p>
        </p:txBody>
      </p:sp>
    </p:spTree>
    <p:extLst>
      <p:ext uri="{BB962C8B-B14F-4D97-AF65-F5344CB8AC3E}">
        <p14:creationId xmlns:p14="http://schemas.microsoft.com/office/powerpoint/2010/main" val="407605178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Job steps</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a:xfrm>
            <a:off x="900499" y="804332"/>
            <a:ext cx="7904833" cy="4329832"/>
          </a:xfrm>
        </p:spPr>
        <p:txBody>
          <a:bodyPr/>
          <a:lstStyle/>
          <a:p>
            <a:r>
              <a:rPr lang="en-GB" sz="2000" b="1" dirty="0"/>
              <a:t>Purpose:</a:t>
            </a:r>
          </a:p>
          <a:p>
            <a:pPr lvl="1"/>
            <a:r>
              <a:rPr lang="en-GB" sz="1800" dirty="0"/>
              <a:t>Define individual tasks to be executed within a job</a:t>
            </a:r>
          </a:p>
          <a:p>
            <a:r>
              <a:rPr lang="en-GB" sz="2000" b="1" dirty="0"/>
              <a:t>Elements:</a:t>
            </a:r>
          </a:p>
          <a:p>
            <a:pPr lvl="1"/>
            <a:r>
              <a:rPr lang="en-GB" sz="1800" b="1" dirty="0"/>
              <a:t>steps</a:t>
            </a:r>
            <a:r>
              <a:rPr lang="en-GB" sz="1800" dirty="0"/>
              <a:t>: Keyword to declare steps within a job</a:t>
            </a:r>
          </a:p>
          <a:p>
            <a:pPr lvl="1"/>
            <a:r>
              <a:rPr lang="en-GB" sz="1800" b="1" dirty="0"/>
              <a:t>uses</a:t>
            </a:r>
            <a:r>
              <a:rPr lang="en-GB" sz="1800" dirty="0"/>
              <a:t>: (Optional) Use a pre-built action from the GitHub Actions marketplace</a:t>
            </a:r>
          </a:p>
          <a:p>
            <a:pPr lvl="1"/>
            <a:r>
              <a:rPr lang="en-GB" sz="1800" b="1" dirty="0" err="1"/>
              <a:t>action_name</a:t>
            </a:r>
            <a:r>
              <a:rPr lang="en-GB" sz="1800" dirty="0"/>
              <a:t>: Name of the action to use</a:t>
            </a:r>
          </a:p>
          <a:p>
            <a:pPr lvl="1"/>
            <a:r>
              <a:rPr lang="en-GB" sz="1800" b="1" dirty="0"/>
              <a:t>version</a:t>
            </a:r>
            <a:r>
              <a:rPr lang="en-GB" sz="1800" dirty="0"/>
              <a:t>: (Optional) Specific version of the action to use</a:t>
            </a:r>
          </a:p>
          <a:p>
            <a:pPr lvl="1"/>
            <a:r>
              <a:rPr lang="en-GB" sz="1800" b="1" dirty="0"/>
              <a:t>with</a:t>
            </a:r>
            <a:r>
              <a:rPr lang="en-GB" sz="1800" dirty="0"/>
              <a:t>: (Optional) Input values for the action</a:t>
            </a:r>
          </a:p>
          <a:p>
            <a:pPr lvl="1"/>
            <a:r>
              <a:rPr lang="en-GB" sz="1800" b="1" dirty="0"/>
              <a:t>name</a:t>
            </a:r>
            <a:r>
              <a:rPr lang="en-GB" sz="1800" dirty="0"/>
              <a:t>: (Optional) Custom name for the step</a:t>
            </a:r>
          </a:p>
          <a:p>
            <a:pPr lvl="1"/>
            <a:r>
              <a:rPr lang="en-GB" sz="1800" b="1" dirty="0"/>
              <a:t>run</a:t>
            </a:r>
            <a:r>
              <a:rPr lang="en-GB" sz="1800" dirty="0"/>
              <a:t>: Execute a shell command within the step</a:t>
            </a:r>
          </a:p>
          <a:p>
            <a:pPr lvl="1"/>
            <a:r>
              <a:rPr lang="en-GB" sz="1800" b="1" dirty="0" err="1"/>
              <a:t>command_to_execute</a:t>
            </a:r>
            <a:r>
              <a:rPr lang="en-GB" sz="1800" dirty="0"/>
              <a:t>: Shell command to be executed</a:t>
            </a:r>
            <a:endParaRPr lang="en-US" sz="1800" dirty="0"/>
          </a:p>
        </p:txBody>
      </p:sp>
    </p:spTree>
    <p:extLst>
      <p:ext uri="{BB962C8B-B14F-4D97-AF65-F5344CB8AC3E}">
        <p14:creationId xmlns:p14="http://schemas.microsoft.com/office/powerpoint/2010/main" val="30122170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p:txBody>
          <a:bodyPr/>
          <a:lstStyle/>
          <a:p>
            <a:pPr>
              <a:spcBef>
                <a:spcPts val="100"/>
              </a:spcBef>
            </a:pPr>
            <a:r>
              <a:rPr lang="en-GB" dirty="0"/>
              <a:t>Automate development tasks with GitHub Actions</a:t>
            </a:r>
          </a:p>
          <a:p>
            <a:pPr>
              <a:spcBef>
                <a:spcPts val="100"/>
              </a:spcBef>
            </a:pPr>
            <a:r>
              <a:rPr lang="en-GB" dirty="0"/>
              <a:t>Build CI workflows by using GitHub Actions</a:t>
            </a:r>
          </a:p>
          <a:p>
            <a:pPr>
              <a:spcBef>
                <a:spcPts val="100"/>
              </a:spcBef>
            </a:pPr>
            <a:r>
              <a:rPr lang="en-GB" dirty="0"/>
              <a:t>Leverage GitHub Actions to publish to GitHub Packages</a:t>
            </a:r>
          </a:p>
          <a:p>
            <a:pPr>
              <a:spcBef>
                <a:spcPts val="100"/>
              </a:spcBef>
            </a:pPr>
            <a:r>
              <a:rPr lang="en-GB" dirty="0"/>
              <a:t>Create and publish custom GitHub actions</a:t>
            </a:r>
          </a:p>
          <a:p>
            <a:pPr>
              <a:spcBef>
                <a:spcPts val="100"/>
              </a:spcBef>
            </a:pPr>
            <a:r>
              <a:rPr lang="en-GB" dirty="0"/>
              <a:t>Reference: </a:t>
            </a:r>
            <a:r>
              <a:rPr lang="en-GB" b="1" dirty="0">
                <a:solidFill>
                  <a:srgbClr val="0070C0"/>
                </a:solidFill>
              </a:rPr>
              <a:t>timw.info/</a:t>
            </a:r>
            <a:r>
              <a:rPr lang="en-GB" b="1" dirty="0" err="1">
                <a:solidFill>
                  <a:srgbClr val="0070C0"/>
                </a:solidFill>
              </a:rPr>
              <a:t>msla</a:t>
            </a:r>
            <a:endParaRPr lang="en-US" b="1" dirty="0">
              <a:solidFill>
                <a:srgbClr val="0070C0"/>
              </a:solidFill>
            </a:endParaRPr>
          </a:p>
        </p:txBody>
      </p:sp>
    </p:spTree>
    <p:extLst>
      <p:ext uri="{BB962C8B-B14F-4D97-AF65-F5344CB8AC3E}">
        <p14:creationId xmlns:p14="http://schemas.microsoft.com/office/powerpoint/2010/main" val="170748001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Example: job steps</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a:xfrm>
            <a:off x="1064622" y="796833"/>
            <a:ext cx="8007531" cy="4271555"/>
          </a:xfrm>
        </p:spPr>
        <p:txBody>
          <a:bodyPr/>
          <a:lstStyle/>
          <a:p>
            <a:pPr marL="0" indent="0">
              <a:buNone/>
            </a:pPr>
            <a:r>
              <a:rPr lang="en-GB" sz="1050" dirty="0">
                <a:latin typeface="Roboto Mono" pitchFamily="2" charset="0"/>
                <a:ea typeface="Roboto Mono" pitchFamily="2" charset="0"/>
              </a:rPr>
              <a:t>name: Example Workflow for Job Steps</a:t>
            </a:r>
          </a:p>
          <a:p>
            <a:pPr marL="0" indent="0">
              <a:buNone/>
            </a:pPr>
            <a:r>
              <a:rPr lang="en-GB" sz="1050" dirty="0">
                <a:latin typeface="Roboto Mono" pitchFamily="2" charset="0"/>
                <a:ea typeface="Roboto Mono" pitchFamily="2" charset="0"/>
              </a:rPr>
              <a:t>on:</a:t>
            </a:r>
          </a:p>
          <a:p>
            <a:pPr marL="0" indent="0">
              <a:buNone/>
            </a:pPr>
            <a:r>
              <a:rPr lang="en-GB" sz="1050" dirty="0">
                <a:latin typeface="Roboto Mono" pitchFamily="2" charset="0"/>
                <a:ea typeface="Roboto Mono" pitchFamily="2" charset="0"/>
              </a:rPr>
              <a:t>  push:</a:t>
            </a:r>
          </a:p>
          <a:p>
            <a:pPr marL="0" indent="0">
              <a:buNone/>
            </a:pPr>
            <a:r>
              <a:rPr lang="en-GB" sz="1050" dirty="0">
                <a:latin typeface="Roboto Mono" pitchFamily="2" charset="0"/>
                <a:ea typeface="Roboto Mono" pitchFamily="2" charset="0"/>
              </a:rPr>
              <a:t>    branches:</a:t>
            </a:r>
          </a:p>
          <a:p>
            <a:pPr marL="0" indent="0">
              <a:buNone/>
            </a:pPr>
            <a:r>
              <a:rPr lang="en-GB" sz="1050" dirty="0">
                <a:latin typeface="Roboto Mono" pitchFamily="2" charset="0"/>
                <a:ea typeface="Roboto Mono" pitchFamily="2" charset="0"/>
              </a:rPr>
              <a:t>      - main</a:t>
            </a:r>
          </a:p>
          <a:p>
            <a:pPr marL="0" indent="0">
              <a:buNone/>
            </a:pPr>
            <a:r>
              <a:rPr lang="en-GB" sz="1050" dirty="0">
                <a:latin typeface="Roboto Mono" pitchFamily="2" charset="0"/>
                <a:ea typeface="Roboto Mono" pitchFamily="2" charset="0"/>
              </a:rPr>
              <a:t>jobs:</a:t>
            </a:r>
          </a:p>
          <a:p>
            <a:pPr marL="0" indent="0">
              <a:buNone/>
            </a:pPr>
            <a:r>
              <a:rPr lang="en-GB" sz="1050" dirty="0">
                <a:latin typeface="Roboto Mono" pitchFamily="2" charset="0"/>
                <a:ea typeface="Roboto Mono" pitchFamily="2" charset="0"/>
              </a:rPr>
              <a:t>  </a:t>
            </a:r>
            <a:r>
              <a:rPr lang="en-GB" sz="1050" dirty="0" err="1">
                <a:latin typeface="Roboto Mono" pitchFamily="2" charset="0"/>
                <a:ea typeface="Roboto Mono" pitchFamily="2" charset="0"/>
              </a:rPr>
              <a:t>example_job</a:t>
            </a:r>
            <a:r>
              <a:rPr lang="en-GB" sz="1050" dirty="0">
                <a:latin typeface="Roboto Mono" pitchFamily="2" charset="0"/>
                <a:ea typeface="Roboto Mono" pitchFamily="2" charset="0"/>
              </a:rPr>
              <a:t>:</a:t>
            </a:r>
          </a:p>
          <a:p>
            <a:pPr marL="0" indent="0">
              <a:buNone/>
            </a:pPr>
            <a:r>
              <a:rPr lang="en-GB" sz="1050" dirty="0">
                <a:latin typeface="Roboto Mono" pitchFamily="2" charset="0"/>
                <a:ea typeface="Roboto Mono" pitchFamily="2" charset="0"/>
              </a:rPr>
              <a:t>    runs-on: ubuntu-latest</a:t>
            </a:r>
          </a:p>
          <a:p>
            <a:pPr marL="0" indent="0">
              <a:buNone/>
            </a:pPr>
            <a:r>
              <a:rPr lang="en-GB" sz="1050" dirty="0">
                <a:latin typeface="Roboto Mono" pitchFamily="2" charset="0"/>
                <a:ea typeface="Roboto Mono" pitchFamily="2" charset="0"/>
              </a:rPr>
              <a:t>    steps:  </a:t>
            </a:r>
          </a:p>
          <a:p>
            <a:pPr marL="0" indent="0">
              <a:buNone/>
            </a:pPr>
            <a:r>
              <a:rPr lang="en-GB" sz="1050" dirty="0">
                <a:latin typeface="Roboto Mono" pitchFamily="2" charset="0"/>
                <a:ea typeface="Roboto Mono" pitchFamily="2" charset="0"/>
              </a:rPr>
              <a:t>    - name: Checkout Repository  # name: Custom name for the step</a:t>
            </a:r>
          </a:p>
          <a:p>
            <a:pPr marL="0" indent="0">
              <a:buNone/>
            </a:pPr>
            <a:r>
              <a:rPr lang="en-GB" sz="1050" dirty="0">
                <a:latin typeface="Roboto Mono" pitchFamily="2" charset="0"/>
                <a:ea typeface="Roboto Mono" pitchFamily="2" charset="0"/>
              </a:rPr>
              <a:t>      uses: actions/checkout@v2  # uses: Use a pre-built action</a:t>
            </a:r>
          </a:p>
          <a:p>
            <a:pPr marL="0" indent="0">
              <a:buNone/>
            </a:pPr>
            <a:r>
              <a:rPr lang="en-GB" sz="1050" dirty="0">
                <a:latin typeface="Roboto Mono" pitchFamily="2" charset="0"/>
                <a:ea typeface="Roboto Mono" pitchFamily="2" charset="0"/>
              </a:rPr>
              <a:t>      </a:t>
            </a:r>
          </a:p>
          <a:p>
            <a:pPr marL="0" indent="0">
              <a:buNone/>
            </a:pPr>
            <a:r>
              <a:rPr lang="en-GB" sz="1050" dirty="0">
                <a:latin typeface="Roboto Mono" pitchFamily="2" charset="0"/>
                <a:ea typeface="Roboto Mono" pitchFamily="2" charset="0"/>
              </a:rPr>
              <a:t>    - name: Set up Node.js  # name: Custom name for the step</a:t>
            </a:r>
          </a:p>
          <a:p>
            <a:pPr marL="0" indent="0">
              <a:buNone/>
            </a:pPr>
            <a:r>
              <a:rPr lang="en-GB" sz="1050" dirty="0">
                <a:latin typeface="Roboto Mono" pitchFamily="2" charset="0"/>
                <a:ea typeface="Roboto Mono" pitchFamily="2" charset="0"/>
              </a:rPr>
              <a:t>      uses: actions/setup-node@v2  # </a:t>
            </a:r>
            <a:r>
              <a:rPr lang="en-GB" sz="1050" dirty="0" err="1">
                <a:latin typeface="Roboto Mono" pitchFamily="2" charset="0"/>
                <a:ea typeface="Roboto Mono" pitchFamily="2" charset="0"/>
              </a:rPr>
              <a:t>action_name</a:t>
            </a:r>
            <a:r>
              <a:rPr lang="en-GB" sz="1050" dirty="0">
                <a:latin typeface="Roboto Mono" pitchFamily="2" charset="0"/>
                <a:ea typeface="Roboto Mono" pitchFamily="2" charset="0"/>
              </a:rPr>
              <a:t>: Name of the action to use</a:t>
            </a:r>
          </a:p>
          <a:p>
            <a:pPr marL="0" indent="0">
              <a:buNone/>
            </a:pPr>
            <a:r>
              <a:rPr lang="en-GB" sz="1050" dirty="0">
                <a:latin typeface="Roboto Mono" pitchFamily="2" charset="0"/>
                <a:ea typeface="Roboto Mono" pitchFamily="2" charset="0"/>
              </a:rPr>
              <a:t>      with:   # with: Input values for the action</a:t>
            </a:r>
          </a:p>
          <a:p>
            <a:pPr marL="0" indent="0">
              <a:buNone/>
            </a:pPr>
            <a:r>
              <a:rPr lang="en-GB" sz="1050" dirty="0">
                <a:latin typeface="Roboto Mono" pitchFamily="2" charset="0"/>
                <a:ea typeface="Roboto Mono" pitchFamily="2" charset="0"/>
              </a:rPr>
              <a:t>        node-version: '14'</a:t>
            </a:r>
          </a:p>
          <a:p>
            <a:pPr marL="0" indent="0">
              <a:buNone/>
            </a:pPr>
            <a:r>
              <a:rPr lang="en-GB" sz="1050" dirty="0">
                <a:latin typeface="Roboto Mono" pitchFamily="2" charset="0"/>
                <a:ea typeface="Roboto Mono" pitchFamily="2" charset="0"/>
              </a:rPr>
              <a:t>      </a:t>
            </a:r>
          </a:p>
          <a:p>
            <a:pPr marL="0" indent="0">
              <a:buNone/>
            </a:pPr>
            <a:r>
              <a:rPr lang="en-GB" sz="1050" dirty="0">
                <a:latin typeface="Roboto Mono" pitchFamily="2" charset="0"/>
                <a:ea typeface="Roboto Mono" pitchFamily="2" charset="0"/>
              </a:rPr>
              <a:t>    - name: Install Dependencies  # name: Custom name for the step</a:t>
            </a:r>
          </a:p>
          <a:p>
            <a:pPr marL="0" indent="0">
              <a:buNone/>
            </a:pPr>
            <a:r>
              <a:rPr lang="en-GB" sz="1050" dirty="0">
                <a:latin typeface="Roboto Mono" pitchFamily="2" charset="0"/>
                <a:ea typeface="Roboto Mono" pitchFamily="2" charset="0"/>
              </a:rPr>
              <a:t>      run: </a:t>
            </a:r>
            <a:r>
              <a:rPr lang="en-GB" sz="1050" dirty="0" err="1">
                <a:latin typeface="Roboto Mono" pitchFamily="2" charset="0"/>
                <a:ea typeface="Roboto Mono" pitchFamily="2" charset="0"/>
              </a:rPr>
              <a:t>npm</a:t>
            </a:r>
            <a:r>
              <a:rPr lang="en-GB" sz="1050" dirty="0">
                <a:latin typeface="Roboto Mono" pitchFamily="2" charset="0"/>
                <a:ea typeface="Roboto Mono" pitchFamily="2" charset="0"/>
              </a:rPr>
              <a:t> install  # run: Execute a shell command within the step</a:t>
            </a:r>
          </a:p>
          <a:p>
            <a:pPr marL="0" indent="0">
              <a:buNone/>
            </a:pPr>
            <a:r>
              <a:rPr lang="en-GB" sz="1050" dirty="0">
                <a:latin typeface="Roboto Mono" pitchFamily="2" charset="0"/>
                <a:ea typeface="Roboto Mono" pitchFamily="2" charset="0"/>
              </a:rPr>
              <a:t>      </a:t>
            </a:r>
          </a:p>
          <a:p>
            <a:pPr marL="0" indent="0">
              <a:buNone/>
            </a:pPr>
            <a:r>
              <a:rPr lang="en-GB" sz="1050" dirty="0">
                <a:latin typeface="Roboto Mono" pitchFamily="2" charset="0"/>
                <a:ea typeface="Roboto Mono" pitchFamily="2" charset="0"/>
              </a:rPr>
              <a:t>    - name: Run Tests  # name: Custom name for the step</a:t>
            </a:r>
          </a:p>
          <a:p>
            <a:pPr marL="0" indent="0">
              <a:buNone/>
            </a:pPr>
            <a:r>
              <a:rPr lang="en-GB" sz="1050" dirty="0">
                <a:latin typeface="Roboto Mono" pitchFamily="2" charset="0"/>
                <a:ea typeface="Roboto Mono" pitchFamily="2" charset="0"/>
              </a:rPr>
              <a:t>      run: </a:t>
            </a:r>
            <a:r>
              <a:rPr lang="en-GB" sz="1050" dirty="0" err="1">
                <a:latin typeface="Roboto Mono" pitchFamily="2" charset="0"/>
                <a:ea typeface="Roboto Mono" pitchFamily="2" charset="0"/>
              </a:rPr>
              <a:t>npm</a:t>
            </a:r>
            <a:r>
              <a:rPr lang="en-GB" sz="1050" dirty="0">
                <a:latin typeface="Roboto Mono" pitchFamily="2" charset="0"/>
                <a:ea typeface="Roboto Mono" pitchFamily="2" charset="0"/>
              </a:rPr>
              <a:t> test  # </a:t>
            </a:r>
            <a:r>
              <a:rPr lang="en-GB" sz="1050" dirty="0" err="1">
                <a:latin typeface="Roboto Mono" pitchFamily="2" charset="0"/>
                <a:ea typeface="Roboto Mono" pitchFamily="2" charset="0"/>
              </a:rPr>
              <a:t>command_to_execute</a:t>
            </a:r>
            <a:r>
              <a:rPr lang="en-GB" sz="1050" dirty="0">
                <a:latin typeface="Roboto Mono" pitchFamily="2" charset="0"/>
                <a:ea typeface="Roboto Mono" pitchFamily="2" charset="0"/>
              </a:rPr>
              <a:t>: Shell command to be executed</a:t>
            </a:r>
          </a:p>
          <a:p>
            <a:pPr marL="0" indent="0">
              <a:buNone/>
            </a:pPr>
            <a:endParaRPr lang="en-GB" sz="1050" dirty="0">
              <a:latin typeface="Roboto Mono" pitchFamily="2" charset="0"/>
              <a:ea typeface="Roboto Mono" pitchFamily="2" charset="0"/>
            </a:endParaRPr>
          </a:p>
          <a:p>
            <a:pPr marL="0" indent="0">
              <a:buNone/>
            </a:pPr>
            <a:endParaRPr lang="en-GB" sz="1050" dirty="0">
              <a:latin typeface="Roboto Mono" pitchFamily="2" charset="0"/>
              <a:ea typeface="Roboto Mono" pitchFamily="2" charset="0"/>
            </a:endParaRPr>
          </a:p>
          <a:p>
            <a:pPr marL="0" indent="0">
              <a:buNone/>
            </a:pPr>
            <a:endParaRPr lang="en-GB" sz="1000" dirty="0">
              <a:latin typeface="Roboto Mono" pitchFamily="2" charset="0"/>
              <a:ea typeface="Roboto Mono" pitchFamily="2" charset="0"/>
            </a:endParaRPr>
          </a:p>
          <a:p>
            <a:pPr marL="0" indent="0">
              <a:buNone/>
            </a:pPr>
            <a:endParaRPr lang="en-US" sz="1050" dirty="0">
              <a:latin typeface="Roboto Mono" pitchFamily="2" charset="0"/>
              <a:ea typeface="Roboto Mono" pitchFamily="2" charset="0"/>
            </a:endParaRPr>
          </a:p>
        </p:txBody>
      </p:sp>
    </p:spTree>
    <p:extLst>
      <p:ext uri="{BB962C8B-B14F-4D97-AF65-F5344CB8AC3E}">
        <p14:creationId xmlns:p14="http://schemas.microsoft.com/office/powerpoint/2010/main" val="154558371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E785BEF-5805-305A-23FF-1BB88D477F88}"/>
              </a:ext>
            </a:extLst>
          </p:cNvPr>
          <p:cNvSpPr>
            <a:spLocks noGrp="1"/>
          </p:cNvSpPr>
          <p:nvPr>
            <p:ph type="body" sz="quarter" idx="11"/>
          </p:nvPr>
        </p:nvSpPr>
        <p:spPr>
          <a:xfrm>
            <a:off x="4477512" y="382901"/>
            <a:ext cx="4435901" cy="728568"/>
          </a:xfrm>
        </p:spPr>
        <p:txBody>
          <a:bodyPr/>
          <a:lstStyle/>
          <a:p>
            <a:r>
              <a:rPr lang="en-US" dirty="0"/>
              <a:t>Lesson 3: Secure Workflow Data</a:t>
            </a:r>
          </a:p>
        </p:txBody>
      </p:sp>
      <p:sp>
        <p:nvSpPr>
          <p:cNvPr id="3" name="Text Placeholder 2">
            <a:extLst>
              <a:ext uri="{FF2B5EF4-FFF2-40B4-BE49-F238E27FC236}">
                <a16:creationId xmlns:a16="http://schemas.microsoft.com/office/drawing/2014/main" id="{E3CDC3F4-DF86-6837-4352-BE6EBD430460}"/>
              </a:ext>
            </a:extLst>
          </p:cNvPr>
          <p:cNvSpPr>
            <a:spLocks noGrp="1"/>
          </p:cNvSpPr>
          <p:nvPr>
            <p:ph type="body" sz="quarter" idx="12"/>
          </p:nvPr>
        </p:nvSpPr>
        <p:spPr>
          <a:xfrm>
            <a:off x="4896100" y="903259"/>
            <a:ext cx="4239746" cy="3590975"/>
          </a:xfrm>
        </p:spPr>
        <p:txBody>
          <a:bodyPr>
            <a:normAutofit/>
          </a:bodyPr>
          <a:lstStyle/>
          <a:p>
            <a:pPr>
              <a:spcBef>
                <a:spcPts val="200"/>
              </a:spcBef>
              <a:spcAft>
                <a:spcPts val="400"/>
              </a:spcAft>
            </a:pPr>
            <a:r>
              <a:rPr lang="en-GB" sz="1800" dirty="0"/>
              <a:t>3.1 Use encrypted secrets to store sensitive information</a:t>
            </a:r>
          </a:p>
          <a:p>
            <a:pPr>
              <a:spcBef>
                <a:spcPts val="200"/>
              </a:spcBef>
              <a:spcAft>
                <a:spcPts val="400"/>
              </a:spcAft>
            </a:pPr>
            <a:r>
              <a:rPr lang="en-GB" sz="1800" dirty="0"/>
              <a:t>3.2 Identify the available default environment variables during the construction of the workflow</a:t>
            </a:r>
          </a:p>
          <a:p>
            <a:pPr>
              <a:spcBef>
                <a:spcPts val="200"/>
              </a:spcBef>
              <a:spcAft>
                <a:spcPts val="400"/>
              </a:spcAft>
            </a:pPr>
            <a:r>
              <a:rPr lang="en-GB" sz="1800" dirty="0"/>
              <a:t>3.3 Identify the location to set custom environment variables in a workflow</a:t>
            </a:r>
          </a:p>
          <a:p>
            <a:pPr>
              <a:spcBef>
                <a:spcPts val="200"/>
              </a:spcBef>
              <a:spcAft>
                <a:spcPts val="400"/>
              </a:spcAft>
            </a:pPr>
            <a:r>
              <a:rPr lang="en-GB" sz="1800" dirty="0"/>
              <a:t>3.4 Identify when to use the GITHUB_TOKEN secret</a:t>
            </a:r>
          </a:p>
          <a:p>
            <a:pPr>
              <a:spcBef>
                <a:spcPts val="200"/>
              </a:spcBef>
              <a:spcAft>
                <a:spcPts val="400"/>
              </a:spcAft>
            </a:pPr>
            <a:r>
              <a:rPr lang="en-GB" sz="1800" dirty="0"/>
              <a:t>3.5 Demonstrate how to use workflow commands to set environment variables</a:t>
            </a:r>
          </a:p>
          <a:p>
            <a:endParaRPr lang="en-US" sz="1800" dirty="0"/>
          </a:p>
        </p:txBody>
      </p:sp>
      <p:pic>
        <p:nvPicPr>
          <p:cNvPr id="4" name="Picture 2" descr="GitHub Actions badge image. Certification. Intermediate level. Issued by GitHub">
            <a:extLst>
              <a:ext uri="{FF2B5EF4-FFF2-40B4-BE49-F238E27FC236}">
                <a16:creationId xmlns:a16="http://schemas.microsoft.com/office/drawing/2014/main" id="{143F66A7-E32F-70E2-A429-0A93753F6B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9137" y="952500"/>
            <a:ext cx="3238500" cy="3238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57748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5">
            <a:extLst>
              <a:ext uri="{FF2B5EF4-FFF2-40B4-BE49-F238E27FC236}">
                <a16:creationId xmlns:a16="http://schemas.microsoft.com/office/drawing/2014/main" id="{7CE19171-B11A-F0B2-D185-CC8FB87A16DC}"/>
              </a:ext>
            </a:extLst>
          </p:cNvPr>
          <p:cNvSpPr txBox="1">
            <a:spLocks/>
          </p:cNvSpPr>
          <p:nvPr/>
        </p:nvSpPr>
        <p:spPr>
          <a:xfrm>
            <a:off x="1500187" y="1971242"/>
            <a:ext cx="6143625" cy="771525"/>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GB" sz="3600" dirty="0">
                <a:solidFill>
                  <a:srgbClr val="0978D8"/>
                </a:solidFill>
              </a:rPr>
              <a:t>3.1 Use encrypted secrets to store sensitive information</a:t>
            </a:r>
          </a:p>
        </p:txBody>
      </p:sp>
    </p:spTree>
    <p:extLst>
      <p:ext uri="{BB962C8B-B14F-4D97-AF65-F5344CB8AC3E}">
        <p14:creationId xmlns:p14="http://schemas.microsoft.com/office/powerpoint/2010/main" val="47169538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The importance of securing data</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p:txBody>
          <a:bodyPr vert="horz" lIns="91440" tIns="45720" rIns="91440" bIns="45720" rtlCol="0" anchor="t">
            <a:noAutofit/>
          </a:bodyPr>
          <a:lstStyle/>
          <a:p>
            <a:r>
              <a:rPr lang="en-GB" dirty="0">
                <a:latin typeface="Open Sans"/>
                <a:ea typeface="Open Sans"/>
                <a:cs typeface="Open Sans"/>
              </a:rPr>
              <a:t>Protecting sensitive information like passwords, access tokens, and API keys is crucial</a:t>
            </a:r>
            <a:endParaRPr lang="en-GB" dirty="0"/>
          </a:p>
          <a:p>
            <a:r>
              <a:rPr lang="en-GB" dirty="0">
                <a:latin typeface="Open Sans"/>
                <a:ea typeface="Open Sans"/>
                <a:cs typeface="Open Sans"/>
              </a:rPr>
              <a:t>Data breaches can have severe consequences for organizations and individuals</a:t>
            </a:r>
            <a:endParaRPr lang="en-GB" dirty="0">
              <a:ea typeface="Open Sans"/>
              <a:cs typeface="Open Sans"/>
            </a:endParaRPr>
          </a:p>
          <a:p>
            <a:r>
              <a:rPr lang="en-GB" dirty="0">
                <a:latin typeface="Open Sans"/>
                <a:ea typeface="Open Sans"/>
                <a:cs typeface="Open Sans"/>
              </a:rPr>
              <a:t>GitHub Actions provides several features for secure data handling</a:t>
            </a:r>
            <a:endParaRPr lang="en-US" dirty="0"/>
          </a:p>
        </p:txBody>
      </p:sp>
    </p:spTree>
    <p:extLst>
      <p:ext uri="{BB962C8B-B14F-4D97-AF65-F5344CB8AC3E}">
        <p14:creationId xmlns:p14="http://schemas.microsoft.com/office/powerpoint/2010/main" val="2327534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Use encrypted secrets</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p:txBody>
          <a:bodyPr vert="horz" lIns="91440" tIns="45720" rIns="91440" bIns="45720" rtlCol="0" anchor="t">
            <a:noAutofit/>
          </a:bodyPr>
          <a:lstStyle/>
          <a:p>
            <a:r>
              <a:rPr lang="en-GB" b="1" dirty="0">
                <a:latin typeface="Open Sans"/>
                <a:ea typeface="Open Sans"/>
                <a:cs typeface="Open Sans"/>
              </a:rPr>
              <a:t>Definition</a:t>
            </a:r>
            <a:r>
              <a:rPr lang="en-GB" dirty="0">
                <a:latin typeface="Open Sans"/>
                <a:ea typeface="Open Sans"/>
                <a:cs typeface="Open Sans"/>
              </a:rPr>
              <a:t>: Secure storage for sensitive data like API keys</a:t>
            </a:r>
          </a:p>
          <a:p>
            <a:r>
              <a:rPr lang="en-GB" b="1" dirty="0">
                <a:latin typeface="Open Sans"/>
                <a:ea typeface="Open Sans"/>
                <a:cs typeface="Open Sans"/>
              </a:rPr>
              <a:t>Usage</a:t>
            </a:r>
            <a:r>
              <a:rPr lang="en-GB" dirty="0">
                <a:latin typeface="Open Sans"/>
                <a:ea typeface="Open Sans"/>
                <a:cs typeface="Open Sans"/>
              </a:rPr>
              <a:t>: Accessible by workflows in the same repository</a:t>
            </a:r>
          </a:p>
          <a:p>
            <a:r>
              <a:rPr lang="en-GB" b="1" dirty="0">
                <a:latin typeface="Open Sans"/>
                <a:ea typeface="Open Sans"/>
                <a:cs typeface="Open Sans"/>
              </a:rPr>
              <a:t>Setup</a:t>
            </a:r>
            <a:r>
              <a:rPr lang="en-GB" dirty="0">
                <a:latin typeface="Open Sans"/>
                <a:ea typeface="Open Sans"/>
                <a:cs typeface="Open Sans"/>
              </a:rPr>
              <a:t>: GitHub.com &gt; Settings &gt; Secrets &gt; New repository secret</a:t>
            </a:r>
            <a:endParaRPr lang="en-US" dirty="0">
              <a:latin typeface="Open Sans"/>
              <a:ea typeface="Open Sans"/>
              <a:cs typeface="Open Sans"/>
            </a:endParaRPr>
          </a:p>
        </p:txBody>
      </p:sp>
    </p:spTree>
    <p:extLst>
      <p:ext uri="{BB962C8B-B14F-4D97-AF65-F5344CB8AC3E}">
        <p14:creationId xmlns:p14="http://schemas.microsoft.com/office/powerpoint/2010/main" val="3554803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Example: Use encrypted secrets</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a:xfrm>
            <a:off x="1064622" y="796833"/>
            <a:ext cx="8007531" cy="4271555"/>
          </a:xfrm>
        </p:spPr>
        <p:txBody>
          <a:bodyPr/>
          <a:lstStyle/>
          <a:p>
            <a:pPr marL="0" indent="0">
              <a:buNone/>
            </a:pPr>
            <a:r>
              <a:rPr lang="en-GB" sz="1200" dirty="0">
                <a:latin typeface="Roboto Mono" pitchFamily="2" charset="0"/>
                <a:ea typeface="Roboto Mono" pitchFamily="2" charset="0"/>
              </a:rPr>
              <a:t>name: My workflow</a:t>
            </a:r>
          </a:p>
          <a:p>
            <a:pPr marL="0" indent="0">
              <a:buNone/>
            </a:pPr>
            <a:endParaRPr lang="en-GB" sz="1200" dirty="0">
              <a:latin typeface="Roboto Mono" pitchFamily="2" charset="0"/>
              <a:ea typeface="Roboto Mono" pitchFamily="2" charset="0"/>
            </a:endParaRPr>
          </a:p>
          <a:p>
            <a:pPr marL="0" indent="0">
              <a:buNone/>
            </a:pPr>
            <a:r>
              <a:rPr lang="en-GB" sz="1200" dirty="0">
                <a:latin typeface="Roboto Mono" pitchFamily="2" charset="0"/>
                <a:ea typeface="Roboto Mono" pitchFamily="2" charset="0"/>
              </a:rPr>
              <a:t>on: push</a:t>
            </a:r>
          </a:p>
          <a:p>
            <a:pPr marL="0" indent="0">
              <a:buNone/>
            </a:pPr>
            <a:endParaRPr lang="en-GB" sz="1200" dirty="0">
              <a:latin typeface="Roboto Mono" pitchFamily="2" charset="0"/>
              <a:ea typeface="Roboto Mono" pitchFamily="2" charset="0"/>
            </a:endParaRPr>
          </a:p>
          <a:p>
            <a:pPr marL="0" indent="0">
              <a:buNone/>
            </a:pPr>
            <a:r>
              <a:rPr lang="en-GB" sz="1200" dirty="0">
                <a:latin typeface="Roboto Mono" pitchFamily="2" charset="0"/>
                <a:ea typeface="Roboto Mono" pitchFamily="2" charset="0"/>
              </a:rPr>
              <a:t>jobs:</a:t>
            </a:r>
          </a:p>
          <a:p>
            <a:pPr marL="0" indent="0">
              <a:buNone/>
            </a:pPr>
            <a:r>
              <a:rPr lang="en-GB" sz="1200" dirty="0">
                <a:latin typeface="Roboto Mono" pitchFamily="2" charset="0"/>
                <a:ea typeface="Roboto Mono" pitchFamily="2" charset="0"/>
              </a:rPr>
              <a:t>  build:</a:t>
            </a:r>
          </a:p>
          <a:p>
            <a:pPr marL="0" indent="0">
              <a:buNone/>
            </a:pPr>
            <a:r>
              <a:rPr lang="en-GB" sz="1200" dirty="0">
                <a:latin typeface="Roboto Mono" pitchFamily="2" charset="0"/>
                <a:ea typeface="Roboto Mono" pitchFamily="2" charset="0"/>
              </a:rPr>
              <a:t>    runs-on: ubuntu-latest</a:t>
            </a:r>
          </a:p>
          <a:p>
            <a:pPr marL="0" indent="0">
              <a:buNone/>
            </a:pPr>
            <a:r>
              <a:rPr lang="en-GB" sz="1200" dirty="0">
                <a:latin typeface="Roboto Mono" pitchFamily="2" charset="0"/>
                <a:ea typeface="Roboto Mono" pitchFamily="2" charset="0"/>
              </a:rPr>
              <a:t>    steps:</a:t>
            </a:r>
          </a:p>
          <a:p>
            <a:pPr marL="0" indent="0">
              <a:buNone/>
            </a:pPr>
            <a:r>
              <a:rPr lang="en-GB" sz="1200" dirty="0">
                <a:latin typeface="Roboto Mono" pitchFamily="2" charset="0"/>
                <a:ea typeface="Roboto Mono" pitchFamily="2" charset="0"/>
              </a:rPr>
              <a:t>      - uses: actions/checkout@v3</a:t>
            </a:r>
          </a:p>
          <a:p>
            <a:pPr marL="0" indent="0">
              <a:buNone/>
            </a:pPr>
            <a:r>
              <a:rPr lang="en-GB" sz="1200" dirty="0">
                <a:latin typeface="Roboto Mono" pitchFamily="2" charset="0"/>
                <a:ea typeface="Roboto Mono" pitchFamily="2" charset="0"/>
              </a:rPr>
              <a:t>      - name: Install dependencies</a:t>
            </a:r>
          </a:p>
          <a:p>
            <a:pPr marL="0" indent="0">
              <a:buNone/>
            </a:pPr>
            <a:r>
              <a:rPr lang="en-GB" sz="1200" dirty="0">
                <a:latin typeface="Roboto Mono" pitchFamily="2" charset="0"/>
                <a:ea typeface="Roboto Mono" pitchFamily="2" charset="0"/>
              </a:rPr>
              <a:t>        run: </a:t>
            </a:r>
            <a:r>
              <a:rPr lang="en-GB" sz="1200" dirty="0" err="1">
                <a:latin typeface="Roboto Mono" pitchFamily="2" charset="0"/>
                <a:ea typeface="Roboto Mono" pitchFamily="2" charset="0"/>
              </a:rPr>
              <a:t>npm</a:t>
            </a:r>
            <a:r>
              <a:rPr lang="en-GB" sz="1200" dirty="0">
                <a:latin typeface="Roboto Mono" pitchFamily="2" charset="0"/>
                <a:ea typeface="Roboto Mono" pitchFamily="2" charset="0"/>
              </a:rPr>
              <a:t> install</a:t>
            </a:r>
          </a:p>
          <a:p>
            <a:pPr marL="0" indent="0">
              <a:buNone/>
            </a:pPr>
            <a:r>
              <a:rPr lang="en-GB" sz="1200" dirty="0">
                <a:latin typeface="Roboto Mono" pitchFamily="2" charset="0"/>
                <a:ea typeface="Roboto Mono" pitchFamily="2" charset="0"/>
              </a:rPr>
              <a:t>      - name: Build the code</a:t>
            </a:r>
          </a:p>
          <a:p>
            <a:pPr marL="0" indent="0">
              <a:buNone/>
            </a:pPr>
            <a:r>
              <a:rPr lang="en-GB" sz="1200" dirty="0">
                <a:latin typeface="Roboto Mono" pitchFamily="2" charset="0"/>
                <a:ea typeface="Roboto Mono" pitchFamily="2" charset="0"/>
              </a:rPr>
              <a:t>        run: </a:t>
            </a:r>
            <a:r>
              <a:rPr lang="en-GB" sz="1200" dirty="0" err="1">
                <a:latin typeface="Roboto Mono" pitchFamily="2" charset="0"/>
                <a:ea typeface="Roboto Mono" pitchFamily="2" charset="0"/>
              </a:rPr>
              <a:t>npm</a:t>
            </a:r>
            <a:r>
              <a:rPr lang="en-GB" sz="1200" dirty="0">
                <a:latin typeface="Roboto Mono" pitchFamily="2" charset="0"/>
                <a:ea typeface="Roboto Mono" pitchFamily="2" charset="0"/>
              </a:rPr>
              <a:t> run build</a:t>
            </a:r>
          </a:p>
          <a:p>
            <a:pPr marL="0" indent="0">
              <a:buNone/>
            </a:pPr>
            <a:r>
              <a:rPr lang="en-GB" sz="1200" dirty="0">
                <a:latin typeface="Roboto Mono" pitchFamily="2" charset="0"/>
                <a:ea typeface="Roboto Mono" pitchFamily="2" charset="0"/>
              </a:rPr>
              <a:t>      - name: Deploy the code</a:t>
            </a:r>
          </a:p>
          <a:p>
            <a:pPr marL="0" indent="0">
              <a:buNone/>
            </a:pPr>
            <a:r>
              <a:rPr lang="en-GB" sz="1200" dirty="0">
                <a:latin typeface="Roboto Mono" pitchFamily="2" charset="0"/>
                <a:ea typeface="Roboto Mono" pitchFamily="2" charset="0"/>
              </a:rPr>
              <a:t>        run: |</a:t>
            </a:r>
          </a:p>
          <a:p>
            <a:pPr marL="0" indent="0">
              <a:buNone/>
            </a:pPr>
            <a:r>
              <a:rPr lang="en-GB" sz="1200" dirty="0">
                <a:latin typeface="Roboto Mono" pitchFamily="2" charset="0"/>
                <a:ea typeface="Roboto Mono" pitchFamily="2" charset="0"/>
              </a:rPr>
              <a:t>          # Use the value of the encrypted SECRET_KEY secret</a:t>
            </a:r>
          </a:p>
          <a:p>
            <a:pPr marL="0" indent="0">
              <a:buNone/>
            </a:pPr>
            <a:r>
              <a:rPr lang="en-GB" sz="1200" dirty="0">
                <a:latin typeface="Roboto Mono" pitchFamily="2" charset="0"/>
                <a:ea typeface="Roboto Mono" pitchFamily="2" charset="0"/>
              </a:rPr>
              <a:t>          ./deploy.sh ${{ </a:t>
            </a:r>
            <a:r>
              <a:rPr lang="en-GB" sz="1200" dirty="0" err="1">
                <a:latin typeface="Roboto Mono" pitchFamily="2" charset="0"/>
                <a:ea typeface="Roboto Mono" pitchFamily="2" charset="0"/>
              </a:rPr>
              <a:t>secrets.SECRET_KEY</a:t>
            </a:r>
            <a:r>
              <a:rPr lang="en-GB" sz="1200" dirty="0">
                <a:latin typeface="Roboto Mono" pitchFamily="2" charset="0"/>
                <a:ea typeface="Roboto Mono" pitchFamily="2" charset="0"/>
              </a:rPr>
              <a:t> }}</a:t>
            </a:r>
          </a:p>
          <a:p>
            <a:pPr marL="0" indent="0">
              <a:buNone/>
            </a:pPr>
            <a:endParaRPr lang="en-GB" sz="1200" dirty="0">
              <a:latin typeface="Roboto Mono" pitchFamily="2" charset="0"/>
              <a:ea typeface="Roboto Mono" pitchFamily="2" charset="0"/>
            </a:endParaRPr>
          </a:p>
          <a:p>
            <a:pPr marL="0" indent="0">
              <a:buNone/>
            </a:pPr>
            <a:endParaRPr lang="en-GB" sz="1200" dirty="0">
              <a:latin typeface="Roboto Mono" pitchFamily="2" charset="0"/>
              <a:ea typeface="Roboto Mono" pitchFamily="2" charset="0"/>
            </a:endParaRPr>
          </a:p>
          <a:p>
            <a:pPr marL="0" indent="0">
              <a:buNone/>
            </a:pPr>
            <a:endParaRPr lang="en-GB" sz="1100" dirty="0">
              <a:latin typeface="Roboto Mono" pitchFamily="2" charset="0"/>
              <a:ea typeface="Roboto Mono" pitchFamily="2" charset="0"/>
            </a:endParaRPr>
          </a:p>
          <a:p>
            <a:pPr marL="0" indent="0">
              <a:buNone/>
            </a:pPr>
            <a:endParaRPr lang="en-US" sz="1200" dirty="0">
              <a:latin typeface="Roboto Mono" pitchFamily="2" charset="0"/>
              <a:ea typeface="Roboto Mono" pitchFamily="2" charset="0"/>
            </a:endParaRPr>
          </a:p>
        </p:txBody>
      </p:sp>
    </p:spTree>
    <p:extLst>
      <p:ext uri="{BB962C8B-B14F-4D97-AF65-F5344CB8AC3E}">
        <p14:creationId xmlns:p14="http://schemas.microsoft.com/office/powerpoint/2010/main" val="102462453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5">
            <a:extLst>
              <a:ext uri="{FF2B5EF4-FFF2-40B4-BE49-F238E27FC236}">
                <a16:creationId xmlns:a16="http://schemas.microsoft.com/office/drawing/2014/main" id="{7CE19171-B11A-F0B2-D185-CC8FB87A16DC}"/>
              </a:ext>
            </a:extLst>
          </p:cNvPr>
          <p:cNvSpPr txBox="1">
            <a:spLocks/>
          </p:cNvSpPr>
          <p:nvPr/>
        </p:nvSpPr>
        <p:spPr>
          <a:xfrm>
            <a:off x="1500187" y="1437842"/>
            <a:ext cx="6143625" cy="771525"/>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GB" sz="3600" dirty="0">
                <a:solidFill>
                  <a:srgbClr val="0978D8"/>
                </a:solidFill>
              </a:rPr>
              <a:t>3.2 Identify the available default environment variables during the construction of the workflow</a:t>
            </a:r>
          </a:p>
        </p:txBody>
      </p:sp>
    </p:spTree>
    <p:extLst>
      <p:ext uri="{BB962C8B-B14F-4D97-AF65-F5344CB8AC3E}">
        <p14:creationId xmlns:p14="http://schemas.microsoft.com/office/powerpoint/2010/main" val="117879789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Default environment variables</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p:txBody>
          <a:bodyPr/>
          <a:lstStyle/>
          <a:p>
            <a:r>
              <a:rPr lang="en-GB" b="1" dirty="0"/>
              <a:t>Definition</a:t>
            </a:r>
            <a:r>
              <a:rPr lang="en-GB" dirty="0"/>
              <a:t>: Pre-set variables like </a:t>
            </a:r>
            <a:r>
              <a:rPr lang="en-GB" b="1" dirty="0"/>
              <a:t>GITHUB_REPOSITORY</a:t>
            </a:r>
          </a:p>
          <a:p>
            <a:r>
              <a:rPr lang="en-GB" b="1" dirty="0"/>
              <a:t>Purpose</a:t>
            </a:r>
            <a:r>
              <a:rPr lang="en-GB" dirty="0"/>
              <a:t>: Provide context about the current run</a:t>
            </a:r>
          </a:p>
          <a:p>
            <a:r>
              <a:rPr lang="en-GB" b="1" dirty="0"/>
              <a:t>Usage</a:t>
            </a:r>
            <a:r>
              <a:rPr lang="en-GB" dirty="0"/>
              <a:t>: Referenced directly in workflow files</a:t>
            </a:r>
            <a:endParaRPr lang="en-US" dirty="0"/>
          </a:p>
        </p:txBody>
      </p:sp>
    </p:spTree>
    <p:extLst>
      <p:ext uri="{BB962C8B-B14F-4D97-AF65-F5344CB8AC3E}">
        <p14:creationId xmlns:p14="http://schemas.microsoft.com/office/powerpoint/2010/main" val="778750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5">
            <a:extLst>
              <a:ext uri="{FF2B5EF4-FFF2-40B4-BE49-F238E27FC236}">
                <a16:creationId xmlns:a16="http://schemas.microsoft.com/office/drawing/2014/main" id="{7CE19171-B11A-F0B2-D185-CC8FB87A16DC}"/>
              </a:ext>
            </a:extLst>
          </p:cNvPr>
          <p:cNvSpPr txBox="1">
            <a:spLocks/>
          </p:cNvSpPr>
          <p:nvPr/>
        </p:nvSpPr>
        <p:spPr>
          <a:xfrm>
            <a:off x="1500187" y="1708005"/>
            <a:ext cx="6143625" cy="771525"/>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GB" sz="3600" dirty="0">
                <a:solidFill>
                  <a:srgbClr val="0978D8"/>
                </a:solidFill>
              </a:rPr>
              <a:t>3.3 Identify the location to set custom environment variables in a workflow</a:t>
            </a:r>
          </a:p>
        </p:txBody>
      </p:sp>
    </p:spTree>
    <p:extLst>
      <p:ext uri="{BB962C8B-B14F-4D97-AF65-F5344CB8AC3E}">
        <p14:creationId xmlns:p14="http://schemas.microsoft.com/office/powerpoint/2010/main" val="323353552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E785BEF-5805-305A-23FF-1BB88D477F88}"/>
              </a:ext>
            </a:extLst>
          </p:cNvPr>
          <p:cNvSpPr>
            <a:spLocks noGrp="1"/>
          </p:cNvSpPr>
          <p:nvPr>
            <p:ph type="body" sz="quarter" idx="11"/>
          </p:nvPr>
        </p:nvSpPr>
        <p:spPr>
          <a:xfrm>
            <a:off x="4477512" y="382901"/>
            <a:ext cx="4435901" cy="728568"/>
          </a:xfrm>
        </p:spPr>
        <p:txBody>
          <a:bodyPr/>
          <a:lstStyle/>
          <a:p>
            <a:r>
              <a:rPr lang="en-US" dirty="0"/>
              <a:t>Lesson 4: Craft Purposeful Workflows</a:t>
            </a:r>
          </a:p>
        </p:txBody>
      </p:sp>
      <p:sp>
        <p:nvSpPr>
          <p:cNvPr id="3" name="Text Placeholder 2">
            <a:extLst>
              <a:ext uri="{FF2B5EF4-FFF2-40B4-BE49-F238E27FC236}">
                <a16:creationId xmlns:a16="http://schemas.microsoft.com/office/drawing/2014/main" id="{E3CDC3F4-DF86-6837-4352-BE6EBD430460}"/>
              </a:ext>
            </a:extLst>
          </p:cNvPr>
          <p:cNvSpPr>
            <a:spLocks noGrp="1"/>
          </p:cNvSpPr>
          <p:nvPr>
            <p:ph type="body" sz="quarter" idx="12"/>
          </p:nvPr>
        </p:nvSpPr>
        <p:spPr>
          <a:xfrm>
            <a:off x="4751854" y="859389"/>
            <a:ext cx="4239746" cy="3590975"/>
          </a:xfrm>
        </p:spPr>
        <p:txBody>
          <a:bodyPr>
            <a:noAutofit/>
          </a:bodyPr>
          <a:lstStyle/>
          <a:p>
            <a:pPr>
              <a:spcBef>
                <a:spcPts val="200"/>
              </a:spcBef>
              <a:spcAft>
                <a:spcPts val="400"/>
              </a:spcAft>
            </a:pPr>
            <a:r>
              <a:rPr lang="en-GB" sz="1400" dirty="0"/>
              <a:t>4.1 Add a script to a workflow</a:t>
            </a:r>
          </a:p>
          <a:p>
            <a:pPr>
              <a:spcBef>
                <a:spcPts val="200"/>
              </a:spcBef>
              <a:spcAft>
                <a:spcPts val="400"/>
              </a:spcAft>
            </a:pPr>
            <a:r>
              <a:rPr lang="en-GB" sz="1400" dirty="0"/>
              <a:t>4.2 Demonstrate how to publish to GitHub Packages using a workflow</a:t>
            </a:r>
          </a:p>
          <a:p>
            <a:pPr>
              <a:spcBef>
                <a:spcPts val="200"/>
              </a:spcBef>
              <a:spcAft>
                <a:spcPts val="400"/>
              </a:spcAft>
            </a:pPr>
            <a:r>
              <a:rPr lang="en-GB" sz="1400" dirty="0"/>
              <a:t>4.3 Demonstrate how to publish to GitHub Container Registry using a workflow</a:t>
            </a:r>
          </a:p>
          <a:p>
            <a:pPr>
              <a:spcBef>
                <a:spcPts val="200"/>
              </a:spcBef>
              <a:spcAft>
                <a:spcPts val="400"/>
              </a:spcAft>
            </a:pPr>
            <a:r>
              <a:rPr lang="en-GB" sz="1400" dirty="0"/>
              <a:t>4.4 Use database and service containers in a GitHub Actions workflow</a:t>
            </a:r>
          </a:p>
          <a:p>
            <a:pPr>
              <a:spcBef>
                <a:spcPts val="200"/>
              </a:spcBef>
              <a:spcAft>
                <a:spcPts val="400"/>
              </a:spcAft>
            </a:pPr>
            <a:r>
              <a:rPr lang="en-GB" sz="1400" dirty="0"/>
              <a:t>4.5 Use labels to route workflows to specific runners</a:t>
            </a:r>
          </a:p>
          <a:p>
            <a:pPr>
              <a:spcBef>
                <a:spcPts val="200"/>
              </a:spcBef>
              <a:spcAft>
                <a:spcPts val="400"/>
              </a:spcAft>
            </a:pPr>
            <a:r>
              <a:rPr lang="en-GB" sz="1400" dirty="0"/>
              <a:t>4.6 Use </a:t>
            </a:r>
            <a:r>
              <a:rPr lang="en-GB" sz="1400" dirty="0" err="1"/>
              <a:t>CodeQL</a:t>
            </a:r>
            <a:r>
              <a:rPr lang="en-GB" sz="1400" dirty="0"/>
              <a:t> as a step in a workflow</a:t>
            </a:r>
          </a:p>
          <a:p>
            <a:pPr>
              <a:spcBef>
                <a:spcPts val="200"/>
              </a:spcBef>
              <a:spcAft>
                <a:spcPts val="400"/>
              </a:spcAft>
            </a:pPr>
            <a:r>
              <a:rPr lang="en-GB" sz="1400" dirty="0"/>
              <a:t>4.7 Demonstrate how to publish a component as a GitHub release using GitHub Actions</a:t>
            </a:r>
          </a:p>
          <a:p>
            <a:pPr>
              <a:spcBef>
                <a:spcPts val="200"/>
              </a:spcBef>
              <a:spcAft>
                <a:spcPts val="400"/>
              </a:spcAft>
            </a:pPr>
            <a:r>
              <a:rPr lang="en-GB" sz="1400" dirty="0"/>
              <a:t>4.8 Deploy a release to a cloud provider using a GitHub Actions workflow</a:t>
            </a:r>
          </a:p>
          <a:p>
            <a:endParaRPr lang="en-US" sz="1400" dirty="0"/>
          </a:p>
        </p:txBody>
      </p:sp>
      <p:pic>
        <p:nvPicPr>
          <p:cNvPr id="3074" name="Picture 2" descr="GitHub Actions badge image. Certification. Intermediate level. Issued by GitHub">
            <a:extLst>
              <a:ext uri="{FF2B5EF4-FFF2-40B4-BE49-F238E27FC236}">
                <a16:creationId xmlns:a16="http://schemas.microsoft.com/office/drawing/2014/main" id="{9BAB734E-2D57-7ED4-1655-9A07F87EBC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9156" y="952500"/>
            <a:ext cx="3238500" cy="3238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47295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Course Expectations</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p:txBody>
          <a:bodyPr/>
          <a:lstStyle/>
          <a:p>
            <a:r>
              <a:rPr lang="en-US" dirty="0"/>
              <a:t>We'll learn by doing – at least 75 percent demo</a:t>
            </a:r>
          </a:p>
          <a:p>
            <a:r>
              <a:rPr lang="en-US" dirty="0"/>
              <a:t>Please review the session recording…several times!</a:t>
            </a:r>
          </a:p>
          <a:p>
            <a:r>
              <a:rPr lang="en-US" dirty="0"/>
              <a:t>I’m here to answer your questions – take advantage of this</a:t>
            </a:r>
          </a:p>
          <a:p>
            <a:pPr lvl="1"/>
            <a:r>
              <a:rPr lang="en-US" dirty="0"/>
              <a:t>Please use the Q&amp;A panel</a:t>
            </a:r>
          </a:p>
        </p:txBody>
      </p:sp>
    </p:spTree>
    <p:extLst>
      <p:ext uri="{BB962C8B-B14F-4D97-AF65-F5344CB8AC3E}">
        <p14:creationId xmlns:p14="http://schemas.microsoft.com/office/powerpoint/2010/main" val="262871601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5">
            <a:extLst>
              <a:ext uri="{FF2B5EF4-FFF2-40B4-BE49-F238E27FC236}">
                <a16:creationId xmlns:a16="http://schemas.microsoft.com/office/drawing/2014/main" id="{7CE19171-B11A-F0B2-D185-CC8FB87A16DC}"/>
              </a:ext>
            </a:extLst>
          </p:cNvPr>
          <p:cNvSpPr txBox="1">
            <a:spLocks/>
          </p:cNvSpPr>
          <p:nvPr/>
        </p:nvSpPr>
        <p:spPr>
          <a:xfrm>
            <a:off x="1500187" y="1971242"/>
            <a:ext cx="6143625" cy="771525"/>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GB" sz="3600" dirty="0">
                <a:solidFill>
                  <a:srgbClr val="0978D8"/>
                </a:solidFill>
              </a:rPr>
              <a:t>4.1 Add a script to a workflow</a:t>
            </a:r>
          </a:p>
        </p:txBody>
      </p:sp>
    </p:spTree>
    <p:extLst>
      <p:ext uri="{BB962C8B-B14F-4D97-AF65-F5344CB8AC3E}">
        <p14:creationId xmlns:p14="http://schemas.microsoft.com/office/powerpoint/2010/main" val="60852011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Add a script to a workflow</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a:xfrm>
            <a:off x="900501" y="796635"/>
            <a:ext cx="7855572" cy="4225637"/>
          </a:xfrm>
        </p:spPr>
        <p:txBody>
          <a:bodyPr/>
          <a:lstStyle/>
          <a:p>
            <a:r>
              <a:rPr lang="en-GB" dirty="0"/>
              <a:t>Execute custom scripts</a:t>
            </a:r>
          </a:p>
          <a:p>
            <a:pPr lvl="1"/>
            <a:r>
              <a:rPr lang="en-GB" dirty="0"/>
              <a:t>Use the </a:t>
            </a:r>
            <a:r>
              <a:rPr lang="en-GB" b="1" dirty="0"/>
              <a:t>run</a:t>
            </a:r>
            <a:r>
              <a:rPr lang="en-GB" dirty="0"/>
              <a:t> keyword in your workflow file to execute any script</a:t>
            </a:r>
          </a:p>
          <a:p>
            <a:pPr lvl="1"/>
            <a:r>
              <a:rPr lang="en-GB" dirty="0"/>
              <a:t>For example, run a script to install dependencies</a:t>
            </a:r>
          </a:p>
          <a:p>
            <a:r>
              <a:rPr lang="en-GB" dirty="0"/>
              <a:t>Integrate scripts with workflow</a:t>
            </a:r>
          </a:p>
          <a:p>
            <a:pPr lvl="1"/>
            <a:r>
              <a:rPr lang="en-GB" dirty="0"/>
              <a:t>Pass arguments to your script to configure its </a:t>
            </a:r>
            <a:r>
              <a:rPr lang="en-GB" dirty="0" err="1"/>
              <a:t>behavior</a:t>
            </a:r>
            <a:endParaRPr lang="en-GB" dirty="0"/>
          </a:p>
          <a:p>
            <a:pPr lvl="1"/>
            <a:r>
              <a:rPr lang="en-GB" dirty="0"/>
              <a:t>Use environment variables to access information from the workflow</a:t>
            </a:r>
            <a:endParaRPr lang="en-US" dirty="0"/>
          </a:p>
        </p:txBody>
      </p:sp>
    </p:spTree>
    <p:extLst>
      <p:ext uri="{BB962C8B-B14F-4D97-AF65-F5344CB8AC3E}">
        <p14:creationId xmlns:p14="http://schemas.microsoft.com/office/powerpoint/2010/main" val="2882042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Example: Install dependencies</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a:xfrm>
            <a:off x="1064622" y="796833"/>
            <a:ext cx="8007531" cy="4271555"/>
          </a:xfrm>
        </p:spPr>
        <p:txBody>
          <a:bodyPr/>
          <a:lstStyle/>
          <a:p>
            <a:pPr marL="0" indent="0">
              <a:buNone/>
            </a:pPr>
            <a:r>
              <a:rPr lang="en-US" sz="1400" dirty="0">
                <a:latin typeface="Roboto Mono" pitchFamily="2" charset="0"/>
                <a:ea typeface="Roboto Mono" pitchFamily="2" charset="0"/>
              </a:rPr>
              <a:t>name: Flask App CI</a:t>
            </a:r>
          </a:p>
          <a:p>
            <a:pPr marL="0" indent="0">
              <a:buNone/>
            </a:pPr>
            <a:r>
              <a:rPr lang="en-US" sz="1400" dirty="0">
                <a:latin typeface="Roboto Mono" pitchFamily="2" charset="0"/>
                <a:ea typeface="Roboto Mono" pitchFamily="2" charset="0"/>
              </a:rPr>
              <a:t>on: [push, </a:t>
            </a:r>
            <a:r>
              <a:rPr lang="en-US" sz="1400" dirty="0" err="1">
                <a:latin typeface="Roboto Mono" pitchFamily="2" charset="0"/>
                <a:ea typeface="Roboto Mono" pitchFamily="2" charset="0"/>
              </a:rPr>
              <a:t>pull_request</a:t>
            </a:r>
            <a:r>
              <a:rPr lang="en-US" sz="1400" dirty="0">
                <a:latin typeface="Roboto Mono" pitchFamily="2" charset="0"/>
                <a:ea typeface="Roboto Mono" pitchFamily="2" charset="0"/>
              </a:rPr>
              <a:t>]</a:t>
            </a:r>
          </a:p>
          <a:p>
            <a:pPr marL="0" indent="0">
              <a:buNone/>
            </a:pPr>
            <a:r>
              <a:rPr lang="en-US" sz="1400" dirty="0">
                <a:latin typeface="Roboto Mono" pitchFamily="2" charset="0"/>
                <a:ea typeface="Roboto Mono" pitchFamily="2" charset="0"/>
              </a:rPr>
              <a:t>jobs:</a:t>
            </a:r>
          </a:p>
          <a:p>
            <a:pPr marL="0" indent="0">
              <a:buNone/>
            </a:pPr>
            <a:r>
              <a:rPr lang="en-US" sz="1400" dirty="0">
                <a:latin typeface="Roboto Mono" pitchFamily="2" charset="0"/>
                <a:ea typeface="Roboto Mono" pitchFamily="2" charset="0"/>
              </a:rPr>
              <a:t>  build:</a:t>
            </a:r>
          </a:p>
          <a:p>
            <a:pPr marL="0" indent="0">
              <a:buNone/>
            </a:pPr>
            <a:r>
              <a:rPr lang="en-US" sz="1400" dirty="0">
                <a:latin typeface="Roboto Mono" pitchFamily="2" charset="0"/>
                <a:ea typeface="Roboto Mono" pitchFamily="2" charset="0"/>
              </a:rPr>
              <a:t>    runs-on: ubuntu-latest</a:t>
            </a:r>
          </a:p>
          <a:p>
            <a:pPr marL="0" indent="0">
              <a:buNone/>
            </a:pPr>
            <a:r>
              <a:rPr lang="en-US" sz="1400" dirty="0">
                <a:latin typeface="Roboto Mono" pitchFamily="2" charset="0"/>
                <a:ea typeface="Roboto Mono" pitchFamily="2" charset="0"/>
              </a:rPr>
              <a:t>    steps:</a:t>
            </a:r>
          </a:p>
          <a:p>
            <a:pPr marL="0" indent="0">
              <a:buNone/>
            </a:pPr>
            <a:r>
              <a:rPr lang="en-US" sz="1400" dirty="0">
                <a:latin typeface="Roboto Mono" pitchFamily="2" charset="0"/>
                <a:ea typeface="Roboto Mono" pitchFamily="2" charset="0"/>
              </a:rPr>
              <a:t>    - uses: actions/checkout@v3</a:t>
            </a:r>
          </a:p>
          <a:p>
            <a:pPr marL="0" indent="0">
              <a:buNone/>
            </a:pPr>
            <a:r>
              <a:rPr lang="en-US" sz="1400" dirty="0">
                <a:latin typeface="Roboto Mono" pitchFamily="2" charset="0"/>
                <a:ea typeface="Roboto Mono" pitchFamily="2" charset="0"/>
              </a:rPr>
              <a:t>    - uses: actions/setup-python@v3</a:t>
            </a:r>
          </a:p>
          <a:p>
            <a:pPr marL="0" indent="0">
              <a:buNone/>
            </a:pPr>
            <a:r>
              <a:rPr lang="en-US" sz="1400" dirty="0">
                <a:latin typeface="Roboto Mono" pitchFamily="2" charset="0"/>
                <a:ea typeface="Roboto Mono" pitchFamily="2" charset="0"/>
              </a:rPr>
              <a:t>      with: {python-version: '3.10', cache: 'pip'}</a:t>
            </a:r>
          </a:p>
          <a:p>
            <a:pPr marL="0" indent="0">
              <a:buNone/>
            </a:pPr>
            <a:r>
              <a:rPr lang="en-US" sz="1400" dirty="0">
                <a:latin typeface="Roboto Mono" pitchFamily="2" charset="0"/>
                <a:ea typeface="Roboto Mono" pitchFamily="2" charset="0"/>
              </a:rPr>
              <a:t>    - </a:t>
            </a:r>
            <a:r>
              <a:rPr lang="en-US" sz="1400" b="1" dirty="0">
                <a:latin typeface="Roboto Mono" pitchFamily="2" charset="0"/>
                <a:ea typeface="Roboto Mono" pitchFamily="2" charset="0"/>
              </a:rPr>
              <a:t>run: |</a:t>
            </a:r>
          </a:p>
          <a:p>
            <a:pPr marL="0" indent="0">
              <a:buNone/>
            </a:pPr>
            <a:r>
              <a:rPr lang="en-US" sz="1400" b="1" dirty="0">
                <a:latin typeface="Roboto Mono" pitchFamily="2" charset="0"/>
                <a:ea typeface="Roboto Mono" pitchFamily="2" charset="0"/>
              </a:rPr>
              <a:t>        python -m pip install --upgrade pip</a:t>
            </a:r>
          </a:p>
          <a:p>
            <a:pPr marL="0" indent="0">
              <a:buNone/>
            </a:pPr>
            <a:r>
              <a:rPr lang="en-US" sz="1400" b="1" dirty="0">
                <a:latin typeface="Roboto Mono" pitchFamily="2" charset="0"/>
                <a:ea typeface="Roboto Mono" pitchFamily="2" charset="0"/>
              </a:rPr>
              <a:t>        pip install -r requirements.txt</a:t>
            </a:r>
          </a:p>
          <a:p>
            <a:pPr marL="0" indent="0">
              <a:buNone/>
            </a:pPr>
            <a:endParaRPr lang="en-US" sz="1400" dirty="0">
              <a:latin typeface="Roboto Mono" pitchFamily="2" charset="0"/>
              <a:ea typeface="Roboto Mono" pitchFamily="2" charset="0"/>
            </a:endParaRPr>
          </a:p>
        </p:txBody>
      </p:sp>
    </p:spTree>
    <p:extLst>
      <p:ext uri="{BB962C8B-B14F-4D97-AF65-F5344CB8AC3E}">
        <p14:creationId xmlns:p14="http://schemas.microsoft.com/office/powerpoint/2010/main" val="209843069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5">
            <a:extLst>
              <a:ext uri="{FF2B5EF4-FFF2-40B4-BE49-F238E27FC236}">
                <a16:creationId xmlns:a16="http://schemas.microsoft.com/office/drawing/2014/main" id="{7CE19171-B11A-F0B2-D185-CC8FB87A16DC}"/>
              </a:ext>
            </a:extLst>
          </p:cNvPr>
          <p:cNvSpPr txBox="1">
            <a:spLocks/>
          </p:cNvSpPr>
          <p:nvPr/>
        </p:nvSpPr>
        <p:spPr>
          <a:xfrm>
            <a:off x="1500187" y="1585479"/>
            <a:ext cx="6143625" cy="771525"/>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GB" sz="3600" dirty="0">
                <a:solidFill>
                  <a:srgbClr val="0978D8"/>
                </a:solidFill>
              </a:rPr>
              <a:t>4.2 Demonstrate how to publish to GitHub Packages using a workflow</a:t>
            </a:r>
          </a:p>
        </p:txBody>
      </p:sp>
    </p:spTree>
    <p:extLst>
      <p:ext uri="{BB962C8B-B14F-4D97-AF65-F5344CB8AC3E}">
        <p14:creationId xmlns:p14="http://schemas.microsoft.com/office/powerpoint/2010/main" val="101561905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Publish GitHub packages</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a:xfrm>
            <a:off x="900500" y="987374"/>
            <a:ext cx="7812425" cy="3655572"/>
          </a:xfrm>
        </p:spPr>
        <p:txBody>
          <a:bodyPr/>
          <a:lstStyle/>
          <a:p>
            <a:r>
              <a:rPr lang="en-GB" dirty="0"/>
              <a:t>Workflow setup</a:t>
            </a:r>
          </a:p>
          <a:p>
            <a:pPr lvl="1"/>
            <a:r>
              <a:rPr lang="en-GB" b="1" dirty="0"/>
              <a:t>Upload package</a:t>
            </a:r>
            <a:r>
              <a:rPr lang="en-GB" dirty="0"/>
              <a:t>: Use the </a:t>
            </a:r>
            <a:r>
              <a:rPr lang="en-GB" b="1" dirty="0"/>
              <a:t>actions/upload-artifact </a:t>
            </a:r>
            <a:r>
              <a:rPr lang="en-GB" dirty="0"/>
              <a:t>action to upload your package</a:t>
            </a:r>
          </a:p>
          <a:p>
            <a:pPr lvl="1"/>
            <a:r>
              <a:rPr lang="en-GB" b="1" dirty="0"/>
              <a:t>Automation:</a:t>
            </a:r>
            <a:r>
              <a:rPr lang="en-GB" dirty="0"/>
              <a:t> Set the workflow to trigger on </a:t>
            </a:r>
            <a:r>
              <a:rPr lang="en-GB" b="1" dirty="0"/>
              <a:t>push</a:t>
            </a:r>
            <a:r>
              <a:rPr lang="en-GB" dirty="0"/>
              <a:t> events to automatically publish on code changes</a:t>
            </a:r>
          </a:p>
          <a:p>
            <a:r>
              <a:rPr lang="en-GB" dirty="0"/>
              <a:t>Credential configuration</a:t>
            </a:r>
          </a:p>
          <a:p>
            <a:pPr lvl="1"/>
            <a:r>
              <a:rPr lang="en-GB" b="1" dirty="0"/>
              <a:t>Repository access: </a:t>
            </a:r>
            <a:r>
              <a:rPr lang="en-GB" dirty="0"/>
              <a:t>Use the </a:t>
            </a:r>
            <a:r>
              <a:rPr lang="en-GB" b="1" dirty="0"/>
              <a:t>actions/checkout </a:t>
            </a:r>
            <a:r>
              <a:rPr lang="en-GB" dirty="0"/>
              <a:t>action to access your repo and access the </a:t>
            </a:r>
            <a:r>
              <a:rPr lang="en-GB" b="1" dirty="0"/>
              <a:t>requirements.txt </a:t>
            </a:r>
            <a:r>
              <a:rPr lang="en-GB" dirty="0"/>
              <a:t>(Python) file for authentication along with PAT</a:t>
            </a:r>
          </a:p>
          <a:p>
            <a:pPr lvl="1"/>
            <a:r>
              <a:rPr lang="en-GB" b="1" dirty="0"/>
              <a:t>Security: </a:t>
            </a:r>
            <a:r>
              <a:rPr lang="en-GB" dirty="0"/>
              <a:t>Use secret variables for secure credentials</a:t>
            </a:r>
            <a:endParaRPr lang="en-US" dirty="0"/>
          </a:p>
        </p:txBody>
      </p:sp>
    </p:spTree>
    <p:extLst>
      <p:ext uri="{BB962C8B-B14F-4D97-AF65-F5344CB8AC3E}">
        <p14:creationId xmlns:p14="http://schemas.microsoft.com/office/powerpoint/2010/main" val="2505282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Example: Fetch from GitHub Packages</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a:xfrm>
            <a:off x="1064622" y="796833"/>
            <a:ext cx="8007531" cy="4271555"/>
          </a:xfrm>
        </p:spPr>
        <p:txBody>
          <a:bodyPr/>
          <a:lstStyle/>
          <a:p>
            <a:pPr marL="0" indent="0">
              <a:buNone/>
            </a:pPr>
            <a:r>
              <a:rPr lang="en-GB" sz="1200" dirty="0">
                <a:latin typeface="Roboto Mono" pitchFamily="2" charset="0"/>
                <a:ea typeface="Roboto Mono" pitchFamily="2" charset="0"/>
              </a:rPr>
              <a:t>name: Fetch GitHub Package</a:t>
            </a:r>
          </a:p>
          <a:p>
            <a:pPr marL="0" indent="0">
              <a:buNone/>
            </a:pPr>
            <a:r>
              <a:rPr lang="en-GB" sz="1200" dirty="0">
                <a:latin typeface="Roboto Mono" pitchFamily="2" charset="0"/>
                <a:ea typeface="Roboto Mono" pitchFamily="2" charset="0"/>
              </a:rPr>
              <a:t>on: [push, </a:t>
            </a:r>
            <a:r>
              <a:rPr lang="en-GB" sz="1200" dirty="0" err="1">
                <a:latin typeface="Roboto Mono" pitchFamily="2" charset="0"/>
                <a:ea typeface="Roboto Mono" pitchFamily="2" charset="0"/>
              </a:rPr>
              <a:t>pull_request</a:t>
            </a:r>
            <a:r>
              <a:rPr lang="en-GB" sz="1200" dirty="0">
                <a:latin typeface="Roboto Mono" pitchFamily="2" charset="0"/>
                <a:ea typeface="Roboto Mono" pitchFamily="2" charset="0"/>
              </a:rPr>
              <a:t>]</a:t>
            </a:r>
          </a:p>
          <a:p>
            <a:pPr marL="0" indent="0">
              <a:buNone/>
            </a:pPr>
            <a:endParaRPr lang="en-GB" sz="1200" dirty="0">
              <a:latin typeface="Roboto Mono" pitchFamily="2" charset="0"/>
              <a:ea typeface="Roboto Mono" pitchFamily="2" charset="0"/>
            </a:endParaRPr>
          </a:p>
          <a:p>
            <a:pPr marL="0" indent="0">
              <a:buNone/>
            </a:pPr>
            <a:r>
              <a:rPr lang="en-GB" sz="1200" dirty="0">
                <a:latin typeface="Roboto Mono" pitchFamily="2" charset="0"/>
                <a:ea typeface="Roboto Mono" pitchFamily="2" charset="0"/>
              </a:rPr>
              <a:t>jobs:</a:t>
            </a:r>
          </a:p>
          <a:p>
            <a:pPr marL="0" indent="0">
              <a:buNone/>
            </a:pPr>
            <a:r>
              <a:rPr lang="en-GB" sz="1200" dirty="0">
                <a:latin typeface="Roboto Mono" pitchFamily="2" charset="0"/>
                <a:ea typeface="Roboto Mono" pitchFamily="2" charset="0"/>
              </a:rPr>
              <a:t>  fetch-package:</a:t>
            </a:r>
          </a:p>
          <a:p>
            <a:pPr marL="0" indent="0">
              <a:buNone/>
            </a:pPr>
            <a:r>
              <a:rPr lang="en-GB" sz="1200" dirty="0">
                <a:latin typeface="Roboto Mono" pitchFamily="2" charset="0"/>
                <a:ea typeface="Roboto Mono" pitchFamily="2" charset="0"/>
              </a:rPr>
              <a:t>    runs-on: ubuntu-latest</a:t>
            </a:r>
          </a:p>
          <a:p>
            <a:pPr marL="0" indent="0">
              <a:buNone/>
            </a:pPr>
            <a:r>
              <a:rPr lang="en-GB" sz="1200" dirty="0">
                <a:latin typeface="Roboto Mono" pitchFamily="2" charset="0"/>
                <a:ea typeface="Roboto Mono" pitchFamily="2" charset="0"/>
              </a:rPr>
              <a:t>    steps:</a:t>
            </a:r>
          </a:p>
          <a:p>
            <a:pPr marL="0" indent="0">
              <a:buNone/>
            </a:pPr>
            <a:r>
              <a:rPr lang="en-GB" sz="1200" dirty="0">
                <a:latin typeface="Roboto Mono" pitchFamily="2" charset="0"/>
                <a:ea typeface="Roboto Mono" pitchFamily="2" charset="0"/>
              </a:rPr>
              <a:t>    - uses: actions/checkout@v3</a:t>
            </a:r>
          </a:p>
          <a:p>
            <a:pPr marL="0" indent="0">
              <a:buNone/>
            </a:pPr>
            <a:endParaRPr lang="en-GB" sz="1200" dirty="0">
              <a:latin typeface="Roboto Mono" pitchFamily="2" charset="0"/>
              <a:ea typeface="Roboto Mono" pitchFamily="2" charset="0"/>
            </a:endParaRPr>
          </a:p>
          <a:p>
            <a:pPr marL="0" indent="0">
              <a:buNone/>
            </a:pPr>
            <a:r>
              <a:rPr lang="en-GB" sz="1200" dirty="0">
                <a:latin typeface="Roboto Mono" pitchFamily="2" charset="0"/>
                <a:ea typeface="Roboto Mono" pitchFamily="2" charset="0"/>
              </a:rPr>
              <a:t>    - name: Setup Node.js</a:t>
            </a:r>
          </a:p>
          <a:p>
            <a:pPr marL="0" indent="0">
              <a:buNone/>
            </a:pPr>
            <a:r>
              <a:rPr lang="en-GB" sz="1200" dirty="0">
                <a:latin typeface="Roboto Mono" pitchFamily="2" charset="0"/>
                <a:ea typeface="Roboto Mono" pitchFamily="2" charset="0"/>
              </a:rPr>
              <a:t>      uses: actions/setup-node@v3</a:t>
            </a:r>
          </a:p>
          <a:p>
            <a:pPr marL="0" indent="0">
              <a:buNone/>
            </a:pPr>
            <a:r>
              <a:rPr lang="en-GB" sz="1200" dirty="0">
                <a:latin typeface="Roboto Mono" pitchFamily="2" charset="0"/>
                <a:ea typeface="Roboto Mono" pitchFamily="2" charset="0"/>
              </a:rPr>
              <a:t>      with:</a:t>
            </a:r>
          </a:p>
          <a:p>
            <a:pPr marL="0" indent="0">
              <a:buNone/>
            </a:pPr>
            <a:r>
              <a:rPr lang="en-GB" sz="1200" dirty="0">
                <a:latin typeface="Roboto Mono" pitchFamily="2" charset="0"/>
                <a:ea typeface="Roboto Mono" pitchFamily="2" charset="0"/>
              </a:rPr>
              <a:t>        node-version: '14'</a:t>
            </a:r>
          </a:p>
          <a:p>
            <a:pPr marL="0" indent="0">
              <a:buNone/>
            </a:pPr>
            <a:r>
              <a:rPr lang="en-GB" sz="1200" dirty="0">
                <a:latin typeface="Roboto Mono" pitchFamily="2" charset="0"/>
                <a:ea typeface="Roboto Mono" pitchFamily="2" charset="0"/>
              </a:rPr>
              <a:t>        registry-url: 'https://npm.pkg.github.com'</a:t>
            </a:r>
          </a:p>
          <a:p>
            <a:pPr marL="0" indent="0">
              <a:buNone/>
            </a:pPr>
            <a:r>
              <a:rPr lang="en-GB" sz="1200" dirty="0">
                <a:latin typeface="Roboto Mono" pitchFamily="2" charset="0"/>
                <a:ea typeface="Roboto Mono" pitchFamily="2" charset="0"/>
              </a:rPr>
              <a:t>    </a:t>
            </a:r>
          </a:p>
          <a:p>
            <a:pPr marL="0" indent="0">
              <a:buNone/>
            </a:pPr>
            <a:r>
              <a:rPr lang="en-GB" sz="1200" dirty="0">
                <a:latin typeface="Roboto Mono" pitchFamily="2" charset="0"/>
                <a:ea typeface="Roboto Mono" pitchFamily="2" charset="0"/>
              </a:rPr>
              <a:t>    - name: Install package</a:t>
            </a:r>
          </a:p>
          <a:p>
            <a:pPr marL="0" indent="0">
              <a:buNone/>
            </a:pPr>
            <a:r>
              <a:rPr lang="en-GB" sz="1200" dirty="0">
                <a:latin typeface="Roboto Mono" pitchFamily="2" charset="0"/>
                <a:ea typeface="Roboto Mono" pitchFamily="2" charset="0"/>
              </a:rPr>
              <a:t>      run: </a:t>
            </a:r>
            <a:r>
              <a:rPr lang="en-GB" sz="1200" dirty="0" err="1">
                <a:latin typeface="Roboto Mono" pitchFamily="2" charset="0"/>
                <a:ea typeface="Roboto Mono" pitchFamily="2" charset="0"/>
              </a:rPr>
              <a:t>npm</a:t>
            </a:r>
            <a:r>
              <a:rPr lang="en-GB" sz="1200" dirty="0">
                <a:latin typeface="Roboto Mono" pitchFamily="2" charset="0"/>
                <a:ea typeface="Roboto Mono" pitchFamily="2" charset="0"/>
              </a:rPr>
              <a:t> install @your-username/your-package-name</a:t>
            </a:r>
          </a:p>
          <a:p>
            <a:pPr marL="0" indent="0">
              <a:buNone/>
            </a:pPr>
            <a:r>
              <a:rPr lang="en-GB" sz="1200" dirty="0">
                <a:latin typeface="Roboto Mono" pitchFamily="2" charset="0"/>
                <a:ea typeface="Roboto Mono" pitchFamily="2" charset="0"/>
              </a:rPr>
              <a:t>      env:</a:t>
            </a:r>
          </a:p>
          <a:p>
            <a:pPr marL="0" indent="0">
              <a:buNone/>
            </a:pPr>
            <a:r>
              <a:rPr lang="en-GB" sz="1200" dirty="0">
                <a:latin typeface="Roboto Mono" pitchFamily="2" charset="0"/>
                <a:ea typeface="Roboto Mono" pitchFamily="2" charset="0"/>
              </a:rPr>
              <a:t>        NODE_AUTH_TOKEN: ${{</a:t>
            </a:r>
            <a:r>
              <a:rPr lang="en-GB" sz="1200" dirty="0" err="1">
                <a:latin typeface="Roboto Mono" pitchFamily="2" charset="0"/>
                <a:ea typeface="Roboto Mono" pitchFamily="2" charset="0"/>
              </a:rPr>
              <a:t>secrets.GITHUB_TOKEN</a:t>
            </a:r>
            <a:r>
              <a:rPr lang="en-GB" sz="1200" dirty="0">
                <a:latin typeface="Roboto Mono" pitchFamily="2" charset="0"/>
                <a:ea typeface="Roboto Mono" pitchFamily="2" charset="0"/>
              </a:rPr>
              <a:t>}}</a:t>
            </a:r>
          </a:p>
          <a:p>
            <a:pPr marL="0" indent="0">
              <a:buNone/>
            </a:pPr>
            <a:endParaRPr lang="en-GB" sz="1200" dirty="0">
              <a:latin typeface="Roboto Mono" pitchFamily="2" charset="0"/>
              <a:ea typeface="Roboto Mono" pitchFamily="2" charset="0"/>
            </a:endParaRPr>
          </a:p>
          <a:p>
            <a:pPr marL="0" indent="0">
              <a:buNone/>
            </a:pPr>
            <a:endParaRPr lang="en-GB" sz="1100" dirty="0">
              <a:latin typeface="Roboto Mono" pitchFamily="2" charset="0"/>
              <a:ea typeface="Roboto Mono" pitchFamily="2" charset="0"/>
            </a:endParaRPr>
          </a:p>
          <a:p>
            <a:pPr marL="0" indent="0">
              <a:buNone/>
            </a:pPr>
            <a:endParaRPr lang="en-US" sz="1200" dirty="0">
              <a:latin typeface="Roboto Mono" pitchFamily="2" charset="0"/>
              <a:ea typeface="Roboto Mono" pitchFamily="2" charset="0"/>
            </a:endParaRPr>
          </a:p>
        </p:txBody>
      </p:sp>
    </p:spTree>
    <p:extLst>
      <p:ext uri="{BB962C8B-B14F-4D97-AF65-F5344CB8AC3E}">
        <p14:creationId xmlns:p14="http://schemas.microsoft.com/office/powerpoint/2010/main" val="388132194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5">
            <a:extLst>
              <a:ext uri="{FF2B5EF4-FFF2-40B4-BE49-F238E27FC236}">
                <a16:creationId xmlns:a16="http://schemas.microsoft.com/office/drawing/2014/main" id="{7CE19171-B11A-F0B2-D185-CC8FB87A16DC}"/>
              </a:ext>
            </a:extLst>
          </p:cNvPr>
          <p:cNvSpPr txBox="1">
            <a:spLocks/>
          </p:cNvSpPr>
          <p:nvPr/>
        </p:nvSpPr>
        <p:spPr>
          <a:xfrm>
            <a:off x="1500187" y="1585479"/>
            <a:ext cx="6143625" cy="771525"/>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GB" sz="3600" dirty="0">
                <a:solidFill>
                  <a:srgbClr val="0978D8"/>
                </a:solidFill>
              </a:rPr>
              <a:t>4.3 Demonstrate how to publish to GitHub Container Registry using a workflow</a:t>
            </a:r>
          </a:p>
        </p:txBody>
      </p:sp>
    </p:spTree>
    <p:extLst>
      <p:ext uri="{BB962C8B-B14F-4D97-AF65-F5344CB8AC3E}">
        <p14:creationId xmlns:p14="http://schemas.microsoft.com/office/powerpoint/2010/main" val="313179717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E785BEF-5805-305A-23FF-1BB88D477F88}"/>
              </a:ext>
            </a:extLst>
          </p:cNvPr>
          <p:cNvSpPr>
            <a:spLocks noGrp="1"/>
          </p:cNvSpPr>
          <p:nvPr>
            <p:ph type="body" sz="quarter" idx="11"/>
          </p:nvPr>
        </p:nvSpPr>
        <p:spPr>
          <a:xfrm>
            <a:off x="4477512" y="382901"/>
            <a:ext cx="4435901" cy="728568"/>
          </a:xfrm>
        </p:spPr>
        <p:txBody>
          <a:bodyPr/>
          <a:lstStyle/>
          <a:p>
            <a:r>
              <a:rPr lang="en-US" dirty="0"/>
              <a:t>Lesson 5: Optimize Workflow Runs</a:t>
            </a:r>
          </a:p>
        </p:txBody>
      </p:sp>
      <p:sp>
        <p:nvSpPr>
          <p:cNvPr id="3" name="Text Placeholder 2">
            <a:extLst>
              <a:ext uri="{FF2B5EF4-FFF2-40B4-BE49-F238E27FC236}">
                <a16:creationId xmlns:a16="http://schemas.microsoft.com/office/drawing/2014/main" id="{E3CDC3F4-DF86-6837-4352-BE6EBD430460}"/>
              </a:ext>
            </a:extLst>
          </p:cNvPr>
          <p:cNvSpPr>
            <a:spLocks noGrp="1"/>
          </p:cNvSpPr>
          <p:nvPr>
            <p:ph type="body" sz="quarter" idx="12"/>
          </p:nvPr>
        </p:nvSpPr>
        <p:spPr>
          <a:xfrm>
            <a:off x="4847609" y="861695"/>
            <a:ext cx="4239746" cy="3590975"/>
          </a:xfrm>
        </p:spPr>
        <p:txBody>
          <a:bodyPr>
            <a:normAutofit/>
          </a:bodyPr>
          <a:lstStyle/>
          <a:p>
            <a:pPr>
              <a:spcBef>
                <a:spcPts val="200"/>
              </a:spcBef>
              <a:spcAft>
                <a:spcPts val="400"/>
              </a:spcAft>
            </a:pPr>
            <a:r>
              <a:rPr lang="en-GB" sz="1800" dirty="0"/>
              <a:t>5.1 Configure caching of workflow dependencies</a:t>
            </a:r>
          </a:p>
          <a:p>
            <a:pPr>
              <a:spcBef>
                <a:spcPts val="200"/>
              </a:spcBef>
              <a:spcAft>
                <a:spcPts val="400"/>
              </a:spcAft>
            </a:pPr>
            <a:r>
              <a:rPr lang="en-GB" sz="1800" dirty="0"/>
              <a:t>5.2 Identify steps to pass data between jobs in a workflow</a:t>
            </a:r>
          </a:p>
          <a:p>
            <a:pPr>
              <a:spcBef>
                <a:spcPts val="200"/>
              </a:spcBef>
              <a:spcAft>
                <a:spcPts val="400"/>
              </a:spcAft>
            </a:pPr>
            <a:r>
              <a:rPr lang="en-GB" sz="1800" dirty="0"/>
              <a:t>5.3 Remove workflow artifacts from GitHub</a:t>
            </a:r>
          </a:p>
          <a:p>
            <a:pPr>
              <a:spcBef>
                <a:spcPts val="200"/>
              </a:spcBef>
              <a:spcAft>
                <a:spcPts val="400"/>
              </a:spcAft>
            </a:pPr>
            <a:r>
              <a:rPr lang="en-GB" sz="1800" dirty="0"/>
              <a:t>5.4 Add a workflow status badge</a:t>
            </a:r>
          </a:p>
          <a:p>
            <a:pPr>
              <a:spcBef>
                <a:spcPts val="200"/>
              </a:spcBef>
              <a:spcAft>
                <a:spcPts val="400"/>
              </a:spcAft>
            </a:pPr>
            <a:r>
              <a:rPr lang="en-GB" sz="1800" dirty="0"/>
              <a:t>5.5 Add environment protections</a:t>
            </a:r>
          </a:p>
          <a:p>
            <a:pPr>
              <a:spcBef>
                <a:spcPts val="200"/>
              </a:spcBef>
              <a:spcAft>
                <a:spcPts val="400"/>
              </a:spcAft>
            </a:pPr>
            <a:r>
              <a:rPr lang="en-GB" sz="1800" dirty="0"/>
              <a:t>5.6 Define a matrix of different job configurations</a:t>
            </a:r>
          </a:p>
          <a:p>
            <a:pPr>
              <a:spcBef>
                <a:spcPts val="200"/>
              </a:spcBef>
              <a:spcAft>
                <a:spcPts val="400"/>
              </a:spcAft>
            </a:pPr>
            <a:r>
              <a:rPr lang="en-GB" sz="1800" dirty="0"/>
              <a:t>5.7 Implement workflow approval gates </a:t>
            </a:r>
          </a:p>
          <a:p>
            <a:endParaRPr lang="en-US" sz="1800" dirty="0"/>
          </a:p>
        </p:txBody>
      </p:sp>
      <p:pic>
        <p:nvPicPr>
          <p:cNvPr id="4" name="Picture 2" descr="GitHub Actions badge image. Certification. Intermediate level. Issued by GitHub">
            <a:extLst>
              <a:ext uri="{FF2B5EF4-FFF2-40B4-BE49-F238E27FC236}">
                <a16:creationId xmlns:a16="http://schemas.microsoft.com/office/drawing/2014/main" id="{ECCCAF8B-0F16-3079-80A9-8F6190CBD8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9156" y="952500"/>
            <a:ext cx="3238500" cy="3238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713939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5">
            <a:extLst>
              <a:ext uri="{FF2B5EF4-FFF2-40B4-BE49-F238E27FC236}">
                <a16:creationId xmlns:a16="http://schemas.microsoft.com/office/drawing/2014/main" id="{7CE19171-B11A-F0B2-D185-CC8FB87A16DC}"/>
              </a:ext>
            </a:extLst>
          </p:cNvPr>
          <p:cNvSpPr txBox="1">
            <a:spLocks/>
          </p:cNvSpPr>
          <p:nvPr/>
        </p:nvSpPr>
        <p:spPr>
          <a:xfrm>
            <a:off x="1500187" y="1971242"/>
            <a:ext cx="6143625" cy="771525"/>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GB" sz="3600" dirty="0">
                <a:solidFill>
                  <a:srgbClr val="0978D8"/>
                </a:solidFill>
              </a:rPr>
              <a:t>5.1 Configure caching of workflow dependencies</a:t>
            </a:r>
          </a:p>
        </p:txBody>
      </p:sp>
    </p:spTree>
    <p:extLst>
      <p:ext uri="{BB962C8B-B14F-4D97-AF65-F5344CB8AC3E}">
        <p14:creationId xmlns:p14="http://schemas.microsoft.com/office/powerpoint/2010/main" val="393945348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Caching workflow dependencies</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p:txBody>
          <a:bodyPr vert="horz" lIns="91440" tIns="45720" rIns="91440" bIns="45720" rtlCol="0" anchor="t">
            <a:noAutofit/>
          </a:bodyPr>
          <a:lstStyle/>
          <a:p>
            <a:r>
              <a:rPr lang="en-GB" dirty="0">
                <a:latin typeface="Open Sans"/>
                <a:ea typeface="Open Sans"/>
                <a:cs typeface="Open Sans"/>
              </a:rPr>
              <a:t>Avoid re-downloading dependencies for every </a:t>
            </a:r>
            <a:br>
              <a:rPr lang="en-GB" dirty="0">
                <a:latin typeface="Open Sans"/>
                <a:ea typeface="Open Sans"/>
                <a:cs typeface="Open Sans"/>
              </a:rPr>
            </a:br>
            <a:r>
              <a:rPr lang="en-GB" dirty="0">
                <a:latin typeface="Open Sans"/>
                <a:ea typeface="Open Sans"/>
                <a:cs typeface="Open Sans"/>
              </a:rPr>
              <a:t>job run</a:t>
            </a:r>
          </a:p>
          <a:p>
            <a:r>
              <a:rPr lang="en-GB" dirty="0"/>
              <a:t>Cache specific paths or directories for faster execution</a:t>
            </a:r>
          </a:p>
          <a:p>
            <a:r>
              <a:rPr lang="en-GB" dirty="0"/>
              <a:t>Use multi-level cache for nested dependencies</a:t>
            </a:r>
          </a:p>
          <a:p>
            <a:r>
              <a:rPr lang="en-GB" dirty="0"/>
              <a:t>Set cache expiration based on file changes or workflow tags</a:t>
            </a:r>
            <a:endParaRPr lang="en-US" dirty="0"/>
          </a:p>
        </p:txBody>
      </p:sp>
    </p:spTree>
    <p:extLst>
      <p:ext uri="{BB962C8B-B14F-4D97-AF65-F5344CB8AC3E}">
        <p14:creationId xmlns:p14="http://schemas.microsoft.com/office/powerpoint/2010/main" val="1958395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364166-601F-40DD-95B0-100D121D02EF}"/>
              </a:ext>
            </a:extLst>
          </p:cNvPr>
          <p:cNvSpPr>
            <a:spLocks noGrp="1"/>
          </p:cNvSpPr>
          <p:nvPr>
            <p:ph type="title"/>
          </p:nvPr>
        </p:nvSpPr>
        <p:spPr/>
        <p:txBody>
          <a:bodyPr/>
          <a:lstStyle/>
          <a:p>
            <a:r>
              <a:rPr lang="en-US" dirty="0"/>
              <a:t>Break Schedule (Central time)</a:t>
            </a:r>
          </a:p>
        </p:txBody>
      </p:sp>
      <p:sp>
        <p:nvSpPr>
          <p:cNvPr id="3" name="TextBox 2">
            <a:extLst>
              <a:ext uri="{FF2B5EF4-FFF2-40B4-BE49-F238E27FC236}">
                <a16:creationId xmlns:a16="http://schemas.microsoft.com/office/drawing/2014/main" id="{B424EA8E-0AA4-07A9-FBB8-412D446F27A7}"/>
              </a:ext>
            </a:extLst>
          </p:cNvPr>
          <p:cNvSpPr txBox="1"/>
          <p:nvPr/>
        </p:nvSpPr>
        <p:spPr>
          <a:xfrm>
            <a:off x="2008669" y="1149531"/>
            <a:ext cx="5897880" cy="3139321"/>
          </a:xfrm>
          <a:prstGeom prst="rect">
            <a:avLst/>
          </a:prstGeom>
          <a:noFill/>
        </p:spPr>
        <p:txBody>
          <a:bodyPr wrap="square" rtlCol="0">
            <a:spAutoFit/>
          </a:bodyPr>
          <a:lstStyle/>
          <a:p>
            <a:pPr>
              <a:spcAft>
                <a:spcPts val="600"/>
              </a:spcAft>
            </a:pPr>
            <a:r>
              <a:rPr lang="en-US" sz="2400" dirty="0"/>
              <a:t>07:00am  -  Start</a:t>
            </a:r>
          </a:p>
          <a:p>
            <a:pPr>
              <a:spcAft>
                <a:spcPts val="600"/>
              </a:spcAft>
            </a:pPr>
            <a:r>
              <a:rPr lang="en-US" sz="2400" dirty="0"/>
              <a:t>08:00am  -  8-min break</a:t>
            </a:r>
          </a:p>
          <a:p>
            <a:pPr>
              <a:spcAft>
                <a:spcPts val="600"/>
              </a:spcAft>
            </a:pPr>
            <a:r>
              <a:rPr lang="en-US" sz="2400" dirty="0"/>
              <a:t>09:00am  -  8-min break</a:t>
            </a:r>
          </a:p>
          <a:p>
            <a:pPr>
              <a:spcAft>
                <a:spcPts val="600"/>
              </a:spcAft>
            </a:pPr>
            <a:r>
              <a:rPr lang="en-US" sz="2400" dirty="0"/>
              <a:t>10:00am  -  8-min break</a:t>
            </a:r>
          </a:p>
          <a:p>
            <a:pPr>
              <a:spcAft>
                <a:spcPts val="600"/>
              </a:spcAft>
            </a:pPr>
            <a:r>
              <a:rPr lang="en-US" sz="2400" dirty="0"/>
              <a:t>11:00am  -  8-min break</a:t>
            </a:r>
          </a:p>
          <a:p>
            <a:pPr>
              <a:spcAft>
                <a:spcPts val="600"/>
              </a:spcAft>
            </a:pPr>
            <a:r>
              <a:rPr lang="en-US" sz="2400" dirty="0"/>
              <a:t>11:40am  -  Landing zone</a:t>
            </a:r>
          </a:p>
          <a:p>
            <a:pPr>
              <a:spcAft>
                <a:spcPts val="600"/>
              </a:spcAft>
            </a:pPr>
            <a:r>
              <a:rPr lang="en-US" sz="2400" dirty="0"/>
              <a:t>12:00pm  -  Finish</a:t>
            </a:r>
          </a:p>
        </p:txBody>
      </p:sp>
    </p:spTree>
    <p:extLst>
      <p:ext uri="{BB962C8B-B14F-4D97-AF65-F5344CB8AC3E}">
        <p14:creationId xmlns:p14="http://schemas.microsoft.com/office/powerpoint/2010/main" val="415038309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Caching workflow dependencies</a:t>
            </a:r>
          </a:p>
        </p:txBody>
      </p:sp>
      <p:pic>
        <p:nvPicPr>
          <p:cNvPr id="7" name="Picture 6">
            <a:extLst>
              <a:ext uri="{FF2B5EF4-FFF2-40B4-BE49-F238E27FC236}">
                <a16:creationId xmlns:a16="http://schemas.microsoft.com/office/drawing/2014/main" id="{9AA0279F-F4CE-36C0-6E96-8C75A36C1915}"/>
              </a:ext>
            </a:extLst>
          </p:cNvPr>
          <p:cNvPicPr>
            <a:picLocks noChangeAspect="1"/>
          </p:cNvPicPr>
          <p:nvPr/>
        </p:nvPicPr>
        <p:blipFill>
          <a:blip r:embed="rId2"/>
          <a:stretch>
            <a:fillRect/>
          </a:stretch>
        </p:blipFill>
        <p:spPr>
          <a:xfrm>
            <a:off x="1448190" y="871347"/>
            <a:ext cx="6247619" cy="3885714"/>
          </a:xfrm>
          <a:prstGeom prst="rect">
            <a:avLst/>
          </a:prstGeom>
        </p:spPr>
      </p:pic>
    </p:spTree>
    <p:extLst>
      <p:ext uri="{BB962C8B-B14F-4D97-AF65-F5344CB8AC3E}">
        <p14:creationId xmlns:p14="http://schemas.microsoft.com/office/powerpoint/2010/main" val="141347293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5">
            <a:extLst>
              <a:ext uri="{FF2B5EF4-FFF2-40B4-BE49-F238E27FC236}">
                <a16:creationId xmlns:a16="http://schemas.microsoft.com/office/drawing/2014/main" id="{7CE19171-B11A-F0B2-D185-CC8FB87A16DC}"/>
              </a:ext>
            </a:extLst>
          </p:cNvPr>
          <p:cNvSpPr txBox="1">
            <a:spLocks/>
          </p:cNvSpPr>
          <p:nvPr/>
        </p:nvSpPr>
        <p:spPr>
          <a:xfrm>
            <a:off x="1500187" y="1971242"/>
            <a:ext cx="6143625" cy="771525"/>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GB" sz="3600" dirty="0">
                <a:solidFill>
                  <a:srgbClr val="0978D8"/>
                </a:solidFill>
              </a:rPr>
              <a:t>5.2 Identify steps to pass data between jobs in a workflow</a:t>
            </a:r>
          </a:p>
        </p:txBody>
      </p:sp>
    </p:spTree>
    <p:extLst>
      <p:ext uri="{BB962C8B-B14F-4D97-AF65-F5344CB8AC3E}">
        <p14:creationId xmlns:p14="http://schemas.microsoft.com/office/powerpoint/2010/main" val="414693461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Pass data between workflow jobs</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p:txBody>
          <a:bodyPr/>
          <a:lstStyle/>
          <a:p>
            <a:r>
              <a:rPr lang="en-GB" dirty="0"/>
              <a:t>Share information and artifacts between jobs for efficient workflows</a:t>
            </a:r>
          </a:p>
          <a:p>
            <a:r>
              <a:rPr lang="en-GB" dirty="0"/>
              <a:t>Define outputs from individual steps to pass data</a:t>
            </a:r>
          </a:p>
          <a:p>
            <a:r>
              <a:rPr lang="en-GB" dirty="0"/>
              <a:t>Leverage environment variables for secrets and configuration</a:t>
            </a:r>
          </a:p>
          <a:p>
            <a:r>
              <a:rPr lang="en-GB" dirty="0"/>
              <a:t>Manage resource usage with job concurrency limits</a:t>
            </a:r>
            <a:endParaRPr lang="en-US" dirty="0"/>
          </a:p>
        </p:txBody>
      </p:sp>
    </p:spTree>
    <p:extLst>
      <p:ext uri="{BB962C8B-B14F-4D97-AF65-F5344CB8AC3E}">
        <p14:creationId xmlns:p14="http://schemas.microsoft.com/office/powerpoint/2010/main" val="1845738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Example: Pass data between workflow jobs</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a:xfrm>
            <a:off x="1064622" y="713706"/>
            <a:ext cx="8007531" cy="4271555"/>
          </a:xfrm>
        </p:spPr>
        <p:txBody>
          <a:bodyPr/>
          <a:lstStyle/>
          <a:p>
            <a:pPr marL="0" indent="0">
              <a:buNone/>
            </a:pPr>
            <a:r>
              <a:rPr lang="en-GB" sz="1100" dirty="0">
                <a:latin typeface="Roboto Mono" pitchFamily="2" charset="0"/>
                <a:ea typeface="Roboto Mono" pitchFamily="2" charset="0"/>
              </a:rPr>
              <a:t>jobs:</a:t>
            </a:r>
          </a:p>
          <a:p>
            <a:pPr marL="0" indent="0">
              <a:buNone/>
            </a:pPr>
            <a:r>
              <a:rPr lang="en-GB" sz="1100" dirty="0">
                <a:latin typeface="Roboto Mono" pitchFamily="2" charset="0"/>
                <a:ea typeface="Roboto Mono" pitchFamily="2" charset="0"/>
              </a:rPr>
              <a:t>  build:</a:t>
            </a:r>
          </a:p>
          <a:p>
            <a:pPr marL="0" indent="0">
              <a:buNone/>
            </a:pPr>
            <a:r>
              <a:rPr lang="en-GB" sz="1100" dirty="0">
                <a:latin typeface="Roboto Mono" pitchFamily="2" charset="0"/>
                <a:ea typeface="Roboto Mono" pitchFamily="2" charset="0"/>
              </a:rPr>
              <a:t>    runs-on: ubuntu-latest</a:t>
            </a:r>
          </a:p>
          <a:p>
            <a:pPr marL="0" indent="0">
              <a:buNone/>
            </a:pPr>
            <a:r>
              <a:rPr lang="en-GB" sz="1100" dirty="0">
                <a:latin typeface="Roboto Mono" pitchFamily="2" charset="0"/>
                <a:ea typeface="Roboto Mono" pitchFamily="2" charset="0"/>
              </a:rPr>
              <a:t>    steps:</a:t>
            </a:r>
          </a:p>
          <a:p>
            <a:pPr marL="0" indent="0">
              <a:buNone/>
            </a:pPr>
            <a:r>
              <a:rPr lang="en-GB" sz="1100" dirty="0">
                <a:latin typeface="Roboto Mono" pitchFamily="2" charset="0"/>
                <a:ea typeface="Roboto Mono" pitchFamily="2" charset="0"/>
              </a:rPr>
              <a:t>      - ... build steps ...</a:t>
            </a:r>
          </a:p>
          <a:p>
            <a:pPr marL="0" indent="0">
              <a:buNone/>
            </a:pPr>
            <a:r>
              <a:rPr lang="en-GB" sz="1100" dirty="0">
                <a:latin typeface="Roboto Mono" pitchFamily="2" charset="0"/>
                <a:ea typeface="Roboto Mono" pitchFamily="2" charset="0"/>
              </a:rPr>
              <a:t>      - name: Upload build artifacts</a:t>
            </a:r>
          </a:p>
          <a:p>
            <a:pPr marL="0" indent="0">
              <a:buNone/>
            </a:pPr>
            <a:r>
              <a:rPr lang="en-GB" sz="1100" dirty="0">
                <a:latin typeface="Roboto Mono" pitchFamily="2" charset="0"/>
                <a:ea typeface="Roboto Mono" pitchFamily="2" charset="0"/>
              </a:rPr>
              <a:t>        uses: actions/upload-artifact@v2</a:t>
            </a:r>
          </a:p>
          <a:p>
            <a:pPr marL="0" indent="0">
              <a:buNone/>
            </a:pPr>
            <a:r>
              <a:rPr lang="en-GB" sz="1100" dirty="0">
                <a:latin typeface="Roboto Mono" pitchFamily="2" charset="0"/>
                <a:ea typeface="Roboto Mono" pitchFamily="2" charset="0"/>
              </a:rPr>
              <a:t>        with:</a:t>
            </a:r>
          </a:p>
          <a:p>
            <a:pPr marL="0" indent="0">
              <a:buNone/>
            </a:pPr>
            <a:r>
              <a:rPr lang="en-GB" sz="1100" dirty="0">
                <a:latin typeface="Roboto Mono" pitchFamily="2" charset="0"/>
                <a:ea typeface="Roboto Mono" pitchFamily="2" charset="0"/>
              </a:rPr>
              <a:t>          name: application</a:t>
            </a:r>
          </a:p>
          <a:p>
            <a:pPr marL="0" indent="0">
              <a:buNone/>
            </a:pPr>
            <a:r>
              <a:rPr lang="en-GB" sz="1100" dirty="0">
                <a:latin typeface="Roboto Mono" pitchFamily="2" charset="0"/>
                <a:ea typeface="Roboto Mono" pitchFamily="2" charset="0"/>
              </a:rPr>
              <a:t>          path: build/app.zip</a:t>
            </a:r>
          </a:p>
          <a:p>
            <a:pPr marL="0" indent="0">
              <a:buNone/>
            </a:pPr>
            <a:endParaRPr lang="en-GB" sz="1100" dirty="0">
              <a:latin typeface="Roboto Mono" pitchFamily="2" charset="0"/>
              <a:ea typeface="Roboto Mono" pitchFamily="2" charset="0"/>
            </a:endParaRPr>
          </a:p>
          <a:p>
            <a:pPr marL="0" indent="0">
              <a:buNone/>
            </a:pPr>
            <a:r>
              <a:rPr lang="en-GB" sz="1100" dirty="0">
                <a:latin typeface="Roboto Mono" pitchFamily="2" charset="0"/>
                <a:ea typeface="Roboto Mono" pitchFamily="2" charset="0"/>
              </a:rPr>
              <a:t>  test:</a:t>
            </a:r>
          </a:p>
          <a:p>
            <a:pPr marL="0" indent="0">
              <a:buNone/>
            </a:pPr>
            <a:r>
              <a:rPr lang="en-GB" sz="1100" dirty="0">
                <a:latin typeface="Roboto Mono" pitchFamily="2" charset="0"/>
                <a:ea typeface="Roboto Mono" pitchFamily="2" charset="0"/>
              </a:rPr>
              <a:t>    runs-on: ubuntu-latest</a:t>
            </a:r>
          </a:p>
          <a:p>
            <a:pPr marL="0" indent="0">
              <a:buNone/>
            </a:pPr>
            <a:r>
              <a:rPr lang="en-GB" sz="1100" dirty="0">
                <a:latin typeface="Roboto Mono" pitchFamily="2" charset="0"/>
                <a:ea typeface="Roboto Mono" pitchFamily="2" charset="0"/>
              </a:rPr>
              <a:t>    needs: build</a:t>
            </a:r>
          </a:p>
          <a:p>
            <a:pPr marL="0" indent="0">
              <a:buNone/>
            </a:pPr>
            <a:r>
              <a:rPr lang="en-GB" sz="1100" dirty="0">
                <a:latin typeface="Roboto Mono" pitchFamily="2" charset="0"/>
                <a:ea typeface="Roboto Mono" pitchFamily="2" charset="0"/>
              </a:rPr>
              <a:t>    steps:</a:t>
            </a:r>
          </a:p>
          <a:p>
            <a:pPr marL="0" indent="0">
              <a:buNone/>
            </a:pPr>
            <a:r>
              <a:rPr lang="en-GB" sz="1100" dirty="0">
                <a:latin typeface="Roboto Mono" pitchFamily="2" charset="0"/>
                <a:ea typeface="Roboto Mono" pitchFamily="2" charset="0"/>
              </a:rPr>
              <a:t>      - name: Download build artifacts</a:t>
            </a:r>
          </a:p>
          <a:p>
            <a:pPr marL="0" indent="0">
              <a:buNone/>
            </a:pPr>
            <a:r>
              <a:rPr lang="en-GB" sz="1100" dirty="0">
                <a:latin typeface="Roboto Mono" pitchFamily="2" charset="0"/>
                <a:ea typeface="Roboto Mono" pitchFamily="2" charset="0"/>
              </a:rPr>
              <a:t>        uses: actions/download-artifact@v2</a:t>
            </a:r>
          </a:p>
          <a:p>
            <a:pPr marL="0" indent="0">
              <a:buNone/>
            </a:pPr>
            <a:r>
              <a:rPr lang="en-GB" sz="1100" dirty="0">
                <a:latin typeface="Roboto Mono" pitchFamily="2" charset="0"/>
                <a:ea typeface="Roboto Mono" pitchFamily="2" charset="0"/>
              </a:rPr>
              <a:t>        with:</a:t>
            </a:r>
          </a:p>
          <a:p>
            <a:pPr marL="0" indent="0">
              <a:buNone/>
            </a:pPr>
            <a:r>
              <a:rPr lang="en-GB" sz="1100" dirty="0">
                <a:latin typeface="Roboto Mono" pitchFamily="2" charset="0"/>
                <a:ea typeface="Roboto Mono" pitchFamily="2" charset="0"/>
              </a:rPr>
              <a:t>          name: application</a:t>
            </a:r>
          </a:p>
          <a:p>
            <a:pPr marL="0" indent="0">
              <a:buNone/>
            </a:pPr>
            <a:r>
              <a:rPr lang="en-GB" sz="1100" dirty="0">
                <a:latin typeface="Roboto Mono" pitchFamily="2" charset="0"/>
                <a:ea typeface="Roboto Mono" pitchFamily="2" charset="0"/>
              </a:rPr>
              <a:t>      - name: Run tests</a:t>
            </a:r>
          </a:p>
          <a:p>
            <a:pPr marL="0" indent="0">
              <a:buNone/>
            </a:pPr>
            <a:r>
              <a:rPr lang="en-GB" sz="1100" dirty="0">
                <a:latin typeface="Roboto Mono" pitchFamily="2" charset="0"/>
                <a:ea typeface="Roboto Mono" pitchFamily="2" charset="0"/>
              </a:rPr>
              <a:t>        ... test steps using the downloaded application ...</a:t>
            </a:r>
          </a:p>
          <a:p>
            <a:pPr marL="0" indent="0">
              <a:buNone/>
            </a:pPr>
            <a:endParaRPr lang="en-GB" sz="1100" dirty="0">
              <a:latin typeface="Roboto Mono" pitchFamily="2" charset="0"/>
              <a:ea typeface="Roboto Mono" pitchFamily="2" charset="0"/>
            </a:endParaRPr>
          </a:p>
          <a:p>
            <a:pPr marL="0" indent="0">
              <a:buNone/>
            </a:pPr>
            <a:endParaRPr lang="en-GB" sz="1100" dirty="0">
              <a:latin typeface="Roboto Mono" pitchFamily="2" charset="0"/>
              <a:ea typeface="Roboto Mono" pitchFamily="2" charset="0"/>
            </a:endParaRPr>
          </a:p>
          <a:p>
            <a:pPr marL="0" indent="0">
              <a:buNone/>
            </a:pPr>
            <a:endParaRPr lang="en-GB" sz="1050" dirty="0">
              <a:latin typeface="Roboto Mono" pitchFamily="2" charset="0"/>
              <a:ea typeface="Roboto Mono" pitchFamily="2" charset="0"/>
            </a:endParaRPr>
          </a:p>
          <a:p>
            <a:pPr marL="0" indent="0">
              <a:buNone/>
            </a:pPr>
            <a:endParaRPr lang="en-US" sz="1100" dirty="0">
              <a:latin typeface="Roboto Mono" pitchFamily="2" charset="0"/>
              <a:ea typeface="Roboto Mono" pitchFamily="2" charset="0"/>
            </a:endParaRPr>
          </a:p>
        </p:txBody>
      </p:sp>
      <p:sp>
        <p:nvSpPr>
          <p:cNvPr id="4" name="Speech Bubble: Rectangle 3">
            <a:extLst>
              <a:ext uri="{FF2B5EF4-FFF2-40B4-BE49-F238E27FC236}">
                <a16:creationId xmlns:a16="http://schemas.microsoft.com/office/drawing/2014/main" id="{4D34A05F-E0A4-C627-3BFB-BE6A932C3FF8}"/>
              </a:ext>
            </a:extLst>
          </p:cNvPr>
          <p:cNvSpPr/>
          <p:nvPr/>
        </p:nvSpPr>
        <p:spPr>
          <a:xfrm>
            <a:off x="5760000" y="777600"/>
            <a:ext cx="2995200" cy="964800"/>
          </a:xfrm>
          <a:prstGeom prst="wedgeRectCallout">
            <a:avLst>
              <a:gd name="adj1" fmla="val -90785"/>
              <a:gd name="adj2" fmla="val 79664"/>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dirty="0"/>
              <a:t>Use GitHub cloud storage as a data "holding area"</a:t>
            </a:r>
          </a:p>
        </p:txBody>
      </p:sp>
    </p:spTree>
    <p:extLst>
      <p:ext uri="{BB962C8B-B14F-4D97-AF65-F5344CB8AC3E}">
        <p14:creationId xmlns:p14="http://schemas.microsoft.com/office/powerpoint/2010/main" val="368383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5">
            <a:extLst>
              <a:ext uri="{FF2B5EF4-FFF2-40B4-BE49-F238E27FC236}">
                <a16:creationId xmlns:a16="http://schemas.microsoft.com/office/drawing/2014/main" id="{7CE19171-B11A-F0B2-D185-CC8FB87A16DC}"/>
              </a:ext>
            </a:extLst>
          </p:cNvPr>
          <p:cNvSpPr txBox="1">
            <a:spLocks/>
          </p:cNvSpPr>
          <p:nvPr/>
        </p:nvSpPr>
        <p:spPr>
          <a:xfrm>
            <a:off x="1500187" y="1971242"/>
            <a:ext cx="6143625" cy="771525"/>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GB" sz="3600" dirty="0">
                <a:solidFill>
                  <a:srgbClr val="0978D8"/>
                </a:solidFill>
              </a:rPr>
              <a:t>5.3 Remove workflow artifacts from GitHub</a:t>
            </a:r>
          </a:p>
        </p:txBody>
      </p:sp>
    </p:spTree>
    <p:extLst>
      <p:ext uri="{BB962C8B-B14F-4D97-AF65-F5344CB8AC3E}">
        <p14:creationId xmlns:p14="http://schemas.microsoft.com/office/powerpoint/2010/main" val="379682027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E785BEF-5805-305A-23FF-1BB88D477F88}"/>
              </a:ext>
            </a:extLst>
          </p:cNvPr>
          <p:cNvSpPr>
            <a:spLocks noGrp="1"/>
          </p:cNvSpPr>
          <p:nvPr>
            <p:ph type="body" sz="quarter" idx="11"/>
          </p:nvPr>
        </p:nvSpPr>
        <p:spPr>
          <a:xfrm>
            <a:off x="4477512" y="382901"/>
            <a:ext cx="4435901" cy="728568"/>
          </a:xfrm>
        </p:spPr>
        <p:txBody>
          <a:bodyPr/>
          <a:lstStyle/>
          <a:p>
            <a:r>
              <a:rPr lang="en-US" dirty="0"/>
              <a:t>Lesson 6: Analyze Workflow Effects</a:t>
            </a:r>
          </a:p>
        </p:txBody>
      </p:sp>
      <p:sp>
        <p:nvSpPr>
          <p:cNvPr id="3" name="Text Placeholder 2">
            <a:extLst>
              <a:ext uri="{FF2B5EF4-FFF2-40B4-BE49-F238E27FC236}">
                <a16:creationId xmlns:a16="http://schemas.microsoft.com/office/drawing/2014/main" id="{E3CDC3F4-DF86-6837-4352-BE6EBD430460}"/>
              </a:ext>
            </a:extLst>
          </p:cNvPr>
          <p:cNvSpPr>
            <a:spLocks noGrp="1"/>
          </p:cNvSpPr>
          <p:nvPr>
            <p:ph type="body" sz="quarter" idx="12"/>
          </p:nvPr>
        </p:nvSpPr>
        <p:spPr>
          <a:xfrm>
            <a:off x="4673667" y="845535"/>
            <a:ext cx="4239746" cy="3590975"/>
          </a:xfrm>
        </p:spPr>
        <p:txBody>
          <a:bodyPr>
            <a:noAutofit/>
          </a:bodyPr>
          <a:lstStyle/>
          <a:p>
            <a:pPr>
              <a:spcBef>
                <a:spcPts val="200"/>
              </a:spcBef>
              <a:spcAft>
                <a:spcPts val="400"/>
              </a:spcAft>
            </a:pPr>
            <a:r>
              <a:rPr lang="en-GB" sz="1400" dirty="0"/>
              <a:t>6.1 Identify the event that triggered a workflow from its effects in a repository, issue or pull request</a:t>
            </a:r>
          </a:p>
          <a:p>
            <a:pPr>
              <a:spcBef>
                <a:spcPts val="200"/>
              </a:spcBef>
              <a:spcAft>
                <a:spcPts val="400"/>
              </a:spcAft>
            </a:pPr>
            <a:r>
              <a:rPr lang="en-GB" sz="1400" dirty="0"/>
              <a:t>6.2 Describe a workflow’s effects from reading its configuration file</a:t>
            </a:r>
          </a:p>
          <a:p>
            <a:pPr>
              <a:spcBef>
                <a:spcPts val="200"/>
              </a:spcBef>
              <a:spcAft>
                <a:spcPts val="400"/>
              </a:spcAft>
            </a:pPr>
            <a:r>
              <a:rPr lang="en-GB" sz="1400" dirty="0"/>
              <a:t>6.3 Diagnose a failed workflow run</a:t>
            </a:r>
          </a:p>
          <a:p>
            <a:pPr>
              <a:spcBef>
                <a:spcPts val="200"/>
              </a:spcBef>
              <a:spcAft>
                <a:spcPts val="400"/>
              </a:spcAft>
            </a:pPr>
            <a:r>
              <a:rPr lang="en-GB" sz="1400" dirty="0"/>
              <a:t>6.4 Identify ways to access the workflow logs from the user interface</a:t>
            </a:r>
          </a:p>
          <a:p>
            <a:pPr>
              <a:spcBef>
                <a:spcPts val="200"/>
              </a:spcBef>
              <a:spcAft>
                <a:spcPts val="400"/>
              </a:spcAft>
            </a:pPr>
            <a:r>
              <a:rPr lang="en-GB" sz="1400" dirty="0"/>
              <a:t>6.5 Identify ways to access the workflow logs from GitHub’s REST API</a:t>
            </a:r>
          </a:p>
          <a:p>
            <a:pPr>
              <a:spcBef>
                <a:spcPts val="200"/>
              </a:spcBef>
              <a:spcAft>
                <a:spcPts val="400"/>
              </a:spcAft>
            </a:pPr>
            <a:r>
              <a:rPr lang="en-GB" sz="1400" dirty="0"/>
              <a:t>6.6 Enable step debug logging in a workflow</a:t>
            </a:r>
          </a:p>
          <a:p>
            <a:pPr>
              <a:spcBef>
                <a:spcPts val="200"/>
              </a:spcBef>
              <a:spcAft>
                <a:spcPts val="400"/>
              </a:spcAft>
            </a:pPr>
            <a:r>
              <a:rPr lang="en-GB" sz="1400" dirty="0"/>
              <a:t>6.7 Demonstrate how to use default environment variables in a workflow</a:t>
            </a:r>
          </a:p>
          <a:p>
            <a:pPr>
              <a:spcBef>
                <a:spcPts val="200"/>
              </a:spcBef>
              <a:spcAft>
                <a:spcPts val="400"/>
              </a:spcAft>
            </a:pPr>
            <a:r>
              <a:rPr lang="en-GB" sz="1400" dirty="0"/>
              <a:t>6.8 Demonstrate the correct syntax for passing custom environment variables in a workflow step</a:t>
            </a:r>
          </a:p>
          <a:p>
            <a:endParaRPr lang="en-US" sz="1400" dirty="0"/>
          </a:p>
        </p:txBody>
      </p:sp>
      <p:pic>
        <p:nvPicPr>
          <p:cNvPr id="4" name="Picture 2" descr="GitHub Actions badge image. Certification. Intermediate level. Issued by GitHub">
            <a:extLst>
              <a:ext uri="{FF2B5EF4-FFF2-40B4-BE49-F238E27FC236}">
                <a16:creationId xmlns:a16="http://schemas.microsoft.com/office/drawing/2014/main" id="{23BABE3F-247E-D126-089B-FC163042DA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9156" y="952500"/>
            <a:ext cx="3238500" cy="3238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247850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5">
            <a:extLst>
              <a:ext uri="{FF2B5EF4-FFF2-40B4-BE49-F238E27FC236}">
                <a16:creationId xmlns:a16="http://schemas.microsoft.com/office/drawing/2014/main" id="{7CE19171-B11A-F0B2-D185-CC8FB87A16DC}"/>
              </a:ext>
            </a:extLst>
          </p:cNvPr>
          <p:cNvSpPr txBox="1">
            <a:spLocks/>
          </p:cNvSpPr>
          <p:nvPr/>
        </p:nvSpPr>
        <p:spPr>
          <a:xfrm>
            <a:off x="1500187" y="1430915"/>
            <a:ext cx="6143625" cy="771525"/>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GB" sz="3600" dirty="0">
                <a:solidFill>
                  <a:srgbClr val="0978D8"/>
                </a:solidFill>
              </a:rPr>
              <a:t>6.1 Identify the event that triggered a workflow from its effects in a repository, issue or pull request</a:t>
            </a:r>
          </a:p>
        </p:txBody>
      </p:sp>
    </p:spTree>
    <p:extLst>
      <p:ext uri="{BB962C8B-B14F-4D97-AF65-F5344CB8AC3E}">
        <p14:creationId xmlns:p14="http://schemas.microsoft.com/office/powerpoint/2010/main" val="386193825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Event trigger identification</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p:txBody>
          <a:bodyPr vert="horz" lIns="91440" tIns="45720" rIns="91440" bIns="45720" rtlCol="0" anchor="t">
            <a:noAutofit/>
          </a:bodyPr>
          <a:lstStyle/>
          <a:p>
            <a:r>
              <a:rPr lang="en-GB" dirty="0">
                <a:latin typeface="Open Sans"/>
                <a:ea typeface="Open Sans"/>
                <a:cs typeface="Open Sans"/>
              </a:rPr>
              <a:t>Review GitHub Actions logs to pinpoint the triggering event (push, pull request, issue </a:t>
            </a:r>
            <a:br>
              <a:rPr lang="en-GB" dirty="0">
                <a:latin typeface="Open Sans"/>
                <a:ea typeface="Open Sans"/>
                <a:cs typeface="Open Sans"/>
              </a:rPr>
            </a:br>
            <a:r>
              <a:rPr lang="en-GB" dirty="0">
                <a:latin typeface="Open Sans"/>
                <a:ea typeface="Open Sans"/>
                <a:cs typeface="Open Sans"/>
              </a:rPr>
              <a:t>creation, etc.)</a:t>
            </a:r>
          </a:p>
          <a:p>
            <a:r>
              <a:rPr lang="en-GB" dirty="0">
                <a:latin typeface="Open Sans"/>
                <a:ea typeface="Open Sans"/>
                <a:cs typeface="Open Sans"/>
              </a:rPr>
              <a:t>Logs are retained for 90 days by default</a:t>
            </a:r>
          </a:p>
          <a:p>
            <a:pPr lvl="1"/>
            <a:r>
              <a:rPr lang="en-GB" dirty="0">
                <a:latin typeface="Open Sans"/>
                <a:ea typeface="Open Sans"/>
                <a:cs typeface="Open Sans"/>
              </a:rPr>
              <a:t>Adjustable to 90d (public) and 400d (private)</a:t>
            </a:r>
          </a:p>
          <a:p>
            <a:r>
              <a:rPr lang="en-GB" dirty="0">
                <a:latin typeface="Open Sans"/>
                <a:ea typeface="Open Sans"/>
                <a:cs typeface="Open Sans"/>
              </a:rPr>
              <a:t>Use </a:t>
            </a:r>
            <a:r>
              <a:rPr lang="en-GB" sz="2000" b="1" dirty="0">
                <a:latin typeface="Roboto Mono"/>
                <a:ea typeface="Roboto Mono"/>
              </a:rPr>
              <a:t>${{ </a:t>
            </a:r>
            <a:r>
              <a:rPr lang="en-GB" sz="2000" b="1" dirty="0" err="1">
                <a:latin typeface="Roboto Mono"/>
                <a:ea typeface="Roboto Mono"/>
              </a:rPr>
              <a:t>github.event_name</a:t>
            </a:r>
            <a:r>
              <a:rPr lang="en-GB" sz="2000" b="1" dirty="0">
                <a:latin typeface="Roboto Mono"/>
                <a:ea typeface="Roboto Mono"/>
              </a:rPr>
              <a:t> }}</a:t>
            </a:r>
            <a:r>
              <a:rPr lang="en-GB" b="1" dirty="0">
                <a:latin typeface="Open Sans"/>
                <a:ea typeface="Open Sans"/>
                <a:cs typeface="Open Sans"/>
              </a:rPr>
              <a:t> </a:t>
            </a:r>
            <a:r>
              <a:rPr lang="en-GB" dirty="0">
                <a:latin typeface="Open Sans"/>
                <a:ea typeface="Open Sans"/>
                <a:cs typeface="Open Sans"/>
              </a:rPr>
              <a:t>in your workflow to dynamically identify the event type</a:t>
            </a:r>
          </a:p>
          <a:p>
            <a:r>
              <a:rPr lang="en-GB" b="1" dirty="0"/>
              <a:t>Example: </a:t>
            </a:r>
            <a:r>
              <a:rPr lang="en-GB" dirty="0"/>
              <a:t>Trigger workflow on push event and include logic to handle different event types</a:t>
            </a:r>
            <a:endParaRPr lang="en-US" dirty="0"/>
          </a:p>
        </p:txBody>
      </p:sp>
    </p:spTree>
    <p:extLst>
      <p:ext uri="{BB962C8B-B14F-4D97-AF65-F5344CB8AC3E}">
        <p14:creationId xmlns:p14="http://schemas.microsoft.com/office/powerpoint/2010/main" val="2237319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Event trigger identification</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a:xfrm>
            <a:off x="1007660" y="944855"/>
            <a:ext cx="7441020" cy="4390200"/>
          </a:xfrm>
        </p:spPr>
        <p:txBody>
          <a:bodyPr vert="horz" lIns="91440" tIns="45720" rIns="91440" bIns="45720" rtlCol="0" anchor="t">
            <a:noAutofit/>
          </a:bodyPr>
          <a:lstStyle/>
          <a:p>
            <a:pPr marL="0" indent="0">
              <a:buNone/>
            </a:pPr>
            <a:r>
              <a:rPr lang="en-GB" dirty="0"/>
              <a:t>A GitHub Actions workflow that identifies the type of event that triggered it:</a:t>
            </a:r>
            <a:endParaRPr lang="en-US" dirty="0"/>
          </a:p>
          <a:p>
            <a:pPr marL="0" indent="0">
              <a:buNone/>
            </a:pPr>
            <a:endParaRPr lang="en-GB" sz="1100" dirty="0">
              <a:latin typeface="Roboto Mono"/>
              <a:ea typeface="Roboto Mono"/>
            </a:endParaRPr>
          </a:p>
          <a:p>
            <a:pPr marL="0" indent="0">
              <a:buNone/>
            </a:pPr>
            <a:r>
              <a:rPr lang="en-GB" sz="1100" dirty="0">
                <a:latin typeface="Roboto Mono"/>
                <a:ea typeface="Roboto Mono"/>
              </a:rPr>
              <a:t>name: Identify Event Type</a:t>
            </a:r>
            <a:endParaRPr lang="en-GB" dirty="0"/>
          </a:p>
          <a:p>
            <a:pPr marL="0" indent="0">
              <a:buNone/>
            </a:pPr>
            <a:r>
              <a:rPr lang="en-GB" sz="1100" dirty="0">
                <a:latin typeface="Roboto Mono"/>
                <a:ea typeface="Roboto Mono"/>
              </a:rPr>
              <a:t>on: [push, </a:t>
            </a:r>
            <a:r>
              <a:rPr lang="en-GB" sz="1100" dirty="0" err="1">
                <a:latin typeface="Roboto Mono"/>
                <a:ea typeface="Roboto Mono"/>
              </a:rPr>
              <a:t>pull_request</a:t>
            </a:r>
            <a:r>
              <a:rPr lang="en-GB" sz="1100" dirty="0">
                <a:latin typeface="Roboto Mono"/>
                <a:ea typeface="Roboto Mono"/>
              </a:rPr>
              <a:t>, issues]</a:t>
            </a:r>
          </a:p>
          <a:p>
            <a:pPr marL="0" indent="0">
              <a:buNone/>
            </a:pPr>
            <a:endParaRPr lang="en-GB" sz="1100" dirty="0">
              <a:latin typeface="Roboto Mono" pitchFamily="2" charset="0"/>
              <a:ea typeface="Roboto Mono" pitchFamily="2" charset="0"/>
            </a:endParaRPr>
          </a:p>
          <a:p>
            <a:pPr marL="0" indent="0">
              <a:buNone/>
            </a:pPr>
            <a:r>
              <a:rPr lang="en-GB" sz="1100" dirty="0">
                <a:latin typeface="Roboto Mono"/>
                <a:ea typeface="Roboto Mono"/>
              </a:rPr>
              <a:t>jobs:</a:t>
            </a:r>
          </a:p>
          <a:p>
            <a:pPr marL="0" indent="0">
              <a:buNone/>
            </a:pPr>
            <a:r>
              <a:rPr lang="en-GB" sz="1100" dirty="0">
                <a:latin typeface="Roboto Mono"/>
                <a:ea typeface="Roboto Mono"/>
              </a:rPr>
              <a:t>  identify-event:</a:t>
            </a:r>
          </a:p>
          <a:p>
            <a:pPr marL="0" indent="0">
              <a:buNone/>
            </a:pPr>
            <a:r>
              <a:rPr lang="en-GB" sz="1100" dirty="0">
                <a:latin typeface="Roboto Mono"/>
                <a:ea typeface="Roboto Mono"/>
              </a:rPr>
              <a:t>    runs-on: ubuntu-latest</a:t>
            </a:r>
          </a:p>
          <a:p>
            <a:pPr marL="0" indent="0">
              <a:buNone/>
            </a:pPr>
            <a:r>
              <a:rPr lang="en-GB" sz="1100" dirty="0">
                <a:latin typeface="Roboto Mono"/>
                <a:ea typeface="Roboto Mono"/>
              </a:rPr>
              <a:t>    steps:</a:t>
            </a:r>
          </a:p>
          <a:p>
            <a:pPr marL="0" indent="0">
              <a:buNone/>
            </a:pPr>
            <a:r>
              <a:rPr lang="en-GB" sz="1100" dirty="0">
                <a:latin typeface="Roboto Mono"/>
                <a:ea typeface="Roboto Mono"/>
              </a:rPr>
              <a:t>      - name: Check Event Name</a:t>
            </a:r>
          </a:p>
          <a:p>
            <a:pPr marL="0" indent="0">
              <a:buNone/>
            </a:pPr>
            <a:r>
              <a:rPr lang="en-GB" sz="1100" dirty="0">
                <a:latin typeface="Roboto Mono"/>
                <a:ea typeface="Roboto Mono"/>
              </a:rPr>
              <a:t>        run: echo "This workflow was triggered by a ${{ </a:t>
            </a:r>
            <a:r>
              <a:rPr lang="en-GB" sz="1100" dirty="0" err="1">
                <a:latin typeface="Roboto Mono"/>
                <a:ea typeface="Roboto Mono"/>
              </a:rPr>
              <a:t>github.event_name</a:t>
            </a:r>
            <a:r>
              <a:rPr lang="en-GB" sz="1100" dirty="0">
                <a:latin typeface="Roboto Mono"/>
                <a:ea typeface="Roboto Mono"/>
              </a:rPr>
              <a:t> }} event."</a:t>
            </a:r>
          </a:p>
          <a:p>
            <a:endParaRPr lang="en-US" dirty="0"/>
          </a:p>
        </p:txBody>
      </p:sp>
    </p:spTree>
    <p:extLst>
      <p:ext uri="{BB962C8B-B14F-4D97-AF65-F5344CB8AC3E}">
        <p14:creationId xmlns:p14="http://schemas.microsoft.com/office/powerpoint/2010/main" val="1262227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5">
            <a:extLst>
              <a:ext uri="{FF2B5EF4-FFF2-40B4-BE49-F238E27FC236}">
                <a16:creationId xmlns:a16="http://schemas.microsoft.com/office/drawing/2014/main" id="{7CE19171-B11A-F0B2-D185-CC8FB87A16DC}"/>
              </a:ext>
            </a:extLst>
          </p:cNvPr>
          <p:cNvSpPr txBox="1">
            <a:spLocks/>
          </p:cNvSpPr>
          <p:nvPr/>
        </p:nvSpPr>
        <p:spPr>
          <a:xfrm>
            <a:off x="1500187" y="1638733"/>
            <a:ext cx="6143625" cy="771525"/>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GB" sz="3600" dirty="0">
                <a:solidFill>
                  <a:srgbClr val="0978D8"/>
                </a:solidFill>
              </a:rPr>
              <a:t>6.2 Describe a workflow’s effects from reading its configuration file</a:t>
            </a:r>
          </a:p>
        </p:txBody>
      </p:sp>
    </p:spTree>
    <p:extLst>
      <p:ext uri="{BB962C8B-B14F-4D97-AF65-F5344CB8AC3E}">
        <p14:creationId xmlns:p14="http://schemas.microsoft.com/office/powerpoint/2010/main" val="40852518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364166-601F-40DD-95B0-100D121D02EF}"/>
              </a:ext>
            </a:extLst>
          </p:cNvPr>
          <p:cNvSpPr>
            <a:spLocks noGrp="1"/>
          </p:cNvSpPr>
          <p:nvPr>
            <p:ph type="title"/>
          </p:nvPr>
        </p:nvSpPr>
        <p:spPr/>
        <p:txBody>
          <a:bodyPr/>
          <a:lstStyle/>
          <a:p>
            <a:r>
              <a:rPr lang="en-US" dirty="0"/>
              <a:t>Course Materials</a:t>
            </a:r>
          </a:p>
        </p:txBody>
      </p:sp>
      <p:grpSp>
        <p:nvGrpSpPr>
          <p:cNvPr id="6" name="Group 5">
            <a:extLst>
              <a:ext uri="{FF2B5EF4-FFF2-40B4-BE49-F238E27FC236}">
                <a16:creationId xmlns:a16="http://schemas.microsoft.com/office/drawing/2014/main" id="{85A9B6E6-8F1A-46EE-BADE-BDA6F527DC54}"/>
              </a:ext>
            </a:extLst>
          </p:cNvPr>
          <p:cNvGrpSpPr/>
          <p:nvPr/>
        </p:nvGrpSpPr>
        <p:grpSpPr>
          <a:xfrm>
            <a:off x="231112" y="2110084"/>
            <a:ext cx="8681776" cy="985181"/>
            <a:chOff x="231112" y="2110085"/>
            <a:chExt cx="8681776" cy="844130"/>
          </a:xfrm>
        </p:grpSpPr>
        <p:sp>
          <p:nvSpPr>
            <p:cNvPr id="5" name="Rectangle: Rounded Corners 4">
              <a:extLst>
                <a:ext uri="{FF2B5EF4-FFF2-40B4-BE49-F238E27FC236}">
                  <a16:creationId xmlns:a16="http://schemas.microsoft.com/office/drawing/2014/main" id="{AB392B90-99DF-41C4-BDC8-096258403013}"/>
                </a:ext>
              </a:extLst>
            </p:cNvPr>
            <p:cNvSpPr/>
            <p:nvPr/>
          </p:nvSpPr>
          <p:spPr>
            <a:xfrm>
              <a:off x="231112" y="2110085"/>
              <a:ext cx="8681776" cy="84413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69BA08CC-D79A-4C96-9AB6-605F8F28BE2C}"/>
                </a:ext>
              </a:extLst>
            </p:cNvPr>
            <p:cNvSpPr/>
            <p:nvPr/>
          </p:nvSpPr>
          <p:spPr>
            <a:xfrm>
              <a:off x="495192" y="2110085"/>
              <a:ext cx="8153642" cy="791134"/>
            </a:xfrm>
            <a:prstGeom prst="rect">
              <a:avLst/>
            </a:prstGeom>
            <a:noFill/>
          </p:spPr>
          <p:txBody>
            <a:bodyPr wrap="none" lIns="91440" tIns="45720" rIns="91440" bIns="45720">
              <a:spAutoFit/>
            </a:bodyPr>
            <a:lstStyle/>
            <a:p>
              <a:pPr algn="ctr"/>
              <a:r>
                <a:rPr lang="en-US" sz="54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rPr>
                <a:t>timw.info/actions-cert-prep</a:t>
              </a:r>
            </a:p>
          </p:txBody>
        </p:sp>
      </p:grpSp>
    </p:spTree>
    <p:extLst>
      <p:ext uri="{BB962C8B-B14F-4D97-AF65-F5344CB8AC3E}">
        <p14:creationId xmlns:p14="http://schemas.microsoft.com/office/powerpoint/2010/main" val="11532050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Analyzing workflow configuration</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p:txBody>
          <a:bodyPr vert="horz" lIns="91440" tIns="45720" rIns="91440" bIns="45720" rtlCol="0" anchor="t">
            <a:noAutofit/>
          </a:bodyPr>
          <a:lstStyle/>
          <a:p>
            <a:r>
              <a:rPr lang="en-GB" dirty="0"/>
              <a:t>The goal is for you to understand a workflow's effects and impact without running it</a:t>
            </a:r>
          </a:p>
          <a:p>
            <a:r>
              <a:rPr lang="en-GB" dirty="0"/>
              <a:t>Break down the </a:t>
            </a:r>
            <a:r>
              <a:rPr lang="en-GB" b="1" dirty="0"/>
              <a:t>.</a:t>
            </a:r>
            <a:r>
              <a:rPr lang="en-GB" b="1" dirty="0" err="1"/>
              <a:t>yml</a:t>
            </a:r>
            <a:r>
              <a:rPr lang="en-GB" b="1" dirty="0"/>
              <a:t> </a:t>
            </a:r>
            <a:r>
              <a:rPr lang="en-GB" dirty="0"/>
              <a:t>file to understand the workflow steps and actions used</a:t>
            </a:r>
          </a:p>
          <a:p>
            <a:r>
              <a:rPr lang="en-GB" dirty="0">
                <a:latin typeface="Open Sans"/>
                <a:ea typeface="Open Sans"/>
                <a:cs typeface="Open Sans"/>
              </a:rPr>
              <a:t>Correlate actions in the workflow with effects </a:t>
            </a:r>
            <a:br>
              <a:rPr lang="en-GB" dirty="0">
                <a:latin typeface="Open Sans"/>
                <a:ea typeface="Open Sans"/>
                <a:cs typeface="Open Sans"/>
              </a:rPr>
            </a:br>
            <a:r>
              <a:rPr lang="en-GB" dirty="0">
                <a:latin typeface="Open Sans"/>
                <a:ea typeface="Open Sans"/>
                <a:cs typeface="Open Sans"/>
              </a:rPr>
              <a:t>(build, test, deploy, etc.)</a:t>
            </a:r>
          </a:p>
          <a:p>
            <a:r>
              <a:rPr lang="en-GB" dirty="0"/>
              <a:t>Example: A workflow with </a:t>
            </a:r>
            <a:r>
              <a:rPr lang="en-GB" b="1" dirty="0"/>
              <a:t>actions/checkout </a:t>
            </a:r>
            <a:r>
              <a:rPr lang="en-GB" dirty="0"/>
              <a:t>and </a:t>
            </a:r>
            <a:r>
              <a:rPr lang="en-GB" b="1" dirty="0"/>
              <a:t>actions/upload-artifact </a:t>
            </a:r>
            <a:r>
              <a:rPr lang="en-GB" dirty="0"/>
              <a:t>for building and storing results</a:t>
            </a:r>
            <a:endParaRPr lang="en-US" dirty="0"/>
          </a:p>
        </p:txBody>
      </p:sp>
    </p:spTree>
    <p:extLst>
      <p:ext uri="{BB962C8B-B14F-4D97-AF65-F5344CB8AC3E}">
        <p14:creationId xmlns:p14="http://schemas.microsoft.com/office/powerpoint/2010/main" val="3467259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5">
            <a:extLst>
              <a:ext uri="{FF2B5EF4-FFF2-40B4-BE49-F238E27FC236}">
                <a16:creationId xmlns:a16="http://schemas.microsoft.com/office/drawing/2014/main" id="{7CE19171-B11A-F0B2-D185-CC8FB87A16DC}"/>
              </a:ext>
            </a:extLst>
          </p:cNvPr>
          <p:cNvSpPr txBox="1">
            <a:spLocks/>
          </p:cNvSpPr>
          <p:nvPr/>
        </p:nvSpPr>
        <p:spPr>
          <a:xfrm>
            <a:off x="1500187" y="1971242"/>
            <a:ext cx="6803806" cy="771525"/>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GB" sz="3600" dirty="0">
                <a:solidFill>
                  <a:srgbClr val="0978D8"/>
                </a:solidFill>
              </a:rPr>
              <a:t>6.3 Diagnose a failed workflow run</a:t>
            </a:r>
          </a:p>
        </p:txBody>
      </p:sp>
    </p:spTree>
    <p:extLst>
      <p:ext uri="{BB962C8B-B14F-4D97-AF65-F5344CB8AC3E}">
        <p14:creationId xmlns:p14="http://schemas.microsoft.com/office/powerpoint/2010/main" val="356424322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Diagnosing workflow failures</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p:txBody>
          <a:bodyPr/>
          <a:lstStyle/>
          <a:p>
            <a:r>
              <a:rPr lang="en-GB" dirty="0"/>
              <a:t>Check error messages and exit codes in the Actions log for failure insights</a:t>
            </a:r>
          </a:p>
          <a:p>
            <a:r>
              <a:rPr lang="en-GB" dirty="0"/>
              <a:t>Review common failure causes: syntax errors, missing secrets, external service downtime</a:t>
            </a:r>
          </a:p>
          <a:p>
            <a:r>
              <a:rPr lang="en-GB" b="1" dirty="0"/>
              <a:t>Example: </a:t>
            </a:r>
            <a:r>
              <a:rPr lang="en-GB" dirty="0"/>
              <a:t>Debugging a failed build step due to missing environment variables</a:t>
            </a:r>
            <a:endParaRPr lang="en-US" dirty="0"/>
          </a:p>
        </p:txBody>
      </p:sp>
    </p:spTree>
    <p:extLst>
      <p:ext uri="{BB962C8B-B14F-4D97-AF65-F5344CB8AC3E}">
        <p14:creationId xmlns:p14="http://schemas.microsoft.com/office/powerpoint/2010/main" val="432470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E785BEF-5805-305A-23FF-1BB88D477F88}"/>
              </a:ext>
            </a:extLst>
          </p:cNvPr>
          <p:cNvSpPr>
            <a:spLocks noGrp="1"/>
          </p:cNvSpPr>
          <p:nvPr>
            <p:ph type="body" sz="quarter" idx="11"/>
          </p:nvPr>
        </p:nvSpPr>
        <p:spPr>
          <a:xfrm>
            <a:off x="4477512" y="382901"/>
            <a:ext cx="4435901" cy="728568"/>
          </a:xfrm>
        </p:spPr>
        <p:txBody>
          <a:bodyPr/>
          <a:lstStyle/>
          <a:p>
            <a:r>
              <a:rPr lang="en-US" dirty="0"/>
              <a:t>Lesson 7: Navigate Workflow Assets</a:t>
            </a:r>
          </a:p>
        </p:txBody>
      </p:sp>
      <p:sp>
        <p:nvSpPr>
          <p:cNvPr id="3" name="Text Placeholder 2">
            <a:extLst>
              <a:ext uri="{FF2B5EF4-FFF2-40B4-BE49-F238E27FC236}">
                <a16:creationId xmlns:a16="http://schemas.microsoft.com/office/drawing/2014/main" id="{E3CDC3F4-DF86-6837-4352-BE6EBD430460}"/>
              </a:ext>
            </a:extLst>
          </p:cNvPr>
          <p:cNvSpPr>
            <a:spLocks noGrp="1"/>
          </p:cNvSpPr>
          <p:nvPr>
            <p:ph type="body" sz="quarter" idx="12"/>
          </p:nvPr>
        </p:nvSpPr>
        <p:spPr>
          <a:xfrm>
            <a:off x="4840682" y="1111469"/>
            <a:ext cx="4239746" cy="3590975"/>
          </a:xfrm>
        </p:spPr>
        <p:txBody>
          <a:bodyPr>
            <a:normAutofit/>
          </a:bodyPr>
          <a:lstStyle/>
          <a:p>
            <a:pPr>
              <a:spcBef>
                <a:spcPts val="200"/>
              </a:spcBef>
              <a:spcAft>
                <a:spcPts val="400"/>
              </a:spcAft>
            </a:pPr>
            <a:r>
              <a:rPr lang="en-GB" sz="1800" dirty="0"/>
              <a:t>7.1 Describe where to locate a workflow in a repository</a:t>
            </a:r>
          </a:p>
          <a:p>
            <a:pPr>
              <a:spcBef>
                <a:spcPts val="200"/>
              </a:spcBef>
              <a:spcAft>
                <a:spcPts val="400"/>
              </a:spcAft>
            </a:pPr>
            <a:r>
              <a:rPr lang="en-GB" sz="1800" dirty="0"/>
              <a:t>7.2 Explain the difference between disabling and deleting of workflows</a:t>
            </a:r>
          </a:p>
          <a:p>
            <a:pPr>
              <a:spcBef>
                <a:spcPts val="200"/>
              </a:spcBef>
              <a:spcAft>
                <a:spcPts val="400"/>
              </a:spcAft>
            </a:pPr>
            <a:r>
              <a:rPr lang="en-GB" sz="1800" dirty="0"/>
              <a:t>7.3 Demonstrate how to download workflow artifacts from the user interface</a:t>
            </a:r>
          </a:p>
          <a:p>
            <a:pPr>
              <a:spcBef>
                <a:spcPts val="200"/>
              </a:spcBef>
              <a:spcAft>
                <a:spcPts val="400"/>
              </a:spcAft>
            </a:pPr>
            <a:r>
              <a:rPr lang="en-GB" sz="1800" dirty="0"/>
              <a:t>7.4 Describe how to use an organization’s templated workflow</a:t>
            </a:r>
          </a:p>
          <a:p>
            <a:endParaRPr lang="en-US" sz="1800" dirty="0"/>
          </a:p>
        </p:txBody>
      </p:sp>
      <p:pic>
        <p:nvPicPr>
          <p:cNvPr id="4" name="Picture 2" descr="GitHub Actions badge image. Certification. Intermediate level. Issued by GitHub">
            <a:extLst>
              <a:ext uri="{FF2B5EF4-FFF2-40B4-BE49-F238E27FC236}">
                <a16:creationId xmlns:a16="http://schemas.microsoft.com/office/drawing/2014/main" id="{0FA7C4D3-28FA-BAF1-0566-361BF44568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9156" y="952500"/>
            <a:ext cx="3238500" cy="3238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683762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5">
            <a:extLst>
              <a:ext uri="{FF2B5EF4-FFF2-40B4-BE49-F238E27FC236}">
                <a16:creationId xmlns:a16="http://schemas.microsoft.com/office/drawing/2014/main" id="{7CE19171-B11A-F0B2-D185-CC8FB87A16DC}"/>
              </a:ext>
            </a:extLst>
          </p:cNvPr>
          <p:cNvSpPr txBox="1">
            <a:spLocks/>
          </p:cNvSpPr>
          <p:nvPr/>
        </p:nvSpPr>
        <p:spPr>
          <a:xfrm>
            <a:off x="1500187" y="1971242"/>
            <a:ext cx="6143625" cy="771525"/>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GB" sz="3600" dirty="0">
                <a:solidFill>
                  <a:srgbClr val="0978D8"/>
                </a:solidFill>
              </a:rPr>
              <a:t>7.1 Describe where to locate a workflow in a repository</a:t>
            </a:r>
          </a:p>
        </p:txBody>
      </p:sp>
    </p:spTree>
    <p:extLst>
      <p:ext uri="{BB962C8B-B14F-4D97-AF65-F5344CB8AC3E}">
        <p14:creationId xmlns:p14="http://schemas.microsoft.com/office/powerpoint/2010/main" val="189793627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Locating workflows</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p:txBody>
          <a:bodyPr/>
          <a:lstStyle/>
          <a:p>
            <a:r>
              <a:rPr lang="en-GB" dirty="0"/>
              <a:t>Workflows are stored in </a:t>
            </a:r>
            <a:r>
              <a:rPr lang="en-GB" b="1" dirty="0"/>
              <a:t>.</a:t>
            </a:r>
            <a:r>
              <a:rPr lang="en-GB" b="1" dirty="0" err="1"/>
              <a:t>github</a:t>
            </a:r>
            <a:r>
              <a:rPr lang="en-GB" b="1" dirty="0"/>
              <a:t>/workflows </a:t>
            </a:r>
            <a:r>
              <a:rPr lang="en-GB" dirty="0"/>
              <a:t>directory in a GitHub repository</a:t>
            </a:r>
          </a:p>
          <a:p>
            <a:r>
              <a:rPr lang="en-GB" dirty="0"/>
              <a:t>Each workflow is defined in a separate </a:t>
            </a:r>
            <a:r>
              <a:rPr lang="en-GB" b="1" dirty="0"/>
              <a:t>.</a:t>
            </a:r>
            <a:r>
              <a:rPr lang="en-GB" b="1" dirty="0" err="1"/>
              <a:t>yml</a:t>
            </a:r>
            <a:r>
              <a:rPr lang="en-GB" b="1" dirty="0"/>
              <a:t> </a:t>
            </a:r>
            <a:r>
              <a:rPr lang="en-GB" dirty="0"/>
              <a:t>or </a:t>
            </a:r>
            <a:r>
              <a:rPr lang="en-GB" b="1" dirty="0"/>
              <a:t>.</a:t>
            </a:r>
            <a:r>
              <a:rPr lang="en-GB" b="1" dirty="0" err="1"/>
              <a:t>yaml</a:t>
            </a:r>
            <a:r>
              <a:rPr lang="en-GB" b="1" dirty="0"/>
              <a:t> </a:t>
            </a:r>
            <a:r>
              <a:rPr lang="en-GB" dirty="0"/>
              <a:t>file</a:t>
            </a:r>
          </a:p>
          <a:p>
            <a:r>
              <a:rPr lang="en-GB" dirty="0"/>
              <a:t>Browse the repository's file structure to find and view workflow files</a:t>
            </a:r>
            <a:endParaRPr lang="en-US" dirty="0"/>
          </a:p>
        </p:txBody>
      </p:sp>
    </p:spTree>
    <p:extLst>
      <p:ext uri="{BB962C8B-B14F-4D97-AF65-F5344CB8AC3E}">
        <p14:creationId xmlns:p14="http://schemas.microsoft.com/office/powerpoint/2010/main" val="9612594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5">
            <a:extLst>
              <a:ext uri="{FF2B5EF4-FFF2-40B4-BE49-F238E27FC236}">
                <a16:creationId xmlns:a16="http://schemas.microsoft.com/office/drawing/2014/main" id="{7CE19171-B11A-F0B2-D185-CC8FB87A16DC}"/>
              </a:ext>
            </a:extLst>
          </p:cNvPr>
          <p:cNvSpPr txBox="1">
            <a:spLocks/>
          </p:cNvSpPr>
          <p:nvPr/>
        </p:nvSpPr>
        <p:spPr>
          <a:xfrm>
            <a:off x="1500187" y="1971242"/>
            <a:ext cx="6143625" cy="771525"/>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GB" sz="3600" dirty="0">
                <a:solidFill>
                  <a:srgbClr val="0978D8"/>
                </a:solidFill>
              </a:rPr>
              <a:t>7.2 Explain the difference between disabling and deleting of workflows</a:t>
            </a:r>
          </a:p>
        </p:txBody>
      </p:sp>
    </p:spTree>
    <p:extLst>
      <p:ext uri="{BB962C8B-B14F-4D97-AF65-F5344CB8AC3E}">
        <p14:creationId xmlns:p14="http://schemas.microsoft.com/office/powerpoint/2010/main" val="379603188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Disabling vs. deleting workflows</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p:txBody>
          <a:bodyPr vert="horz" lIns="91440" tIns="45720" rIns="91440" bIns="45720" rtlCol="0" anchor="t">
            <a:noAutofit/>
          </a:bodyPr>
          <a:lstStyle/>
          <a:p>
            <a:r>
              <a:rPr lang="en-GB" dirty="0"/>
              <a:t>Disabling a workflow</a:t>
            </a:r>
          </a:p>
          <a:p>
            <a:pPr lvl="1"/>
            <a:r>
              <a:rPr lang="en-GB" dirty="0"/>
              <a:t>Temporarily prevents the workflow from running without deleting the file</a:t>
            </a:r>
          </a:p>
          <a:p>
            <a:r>
              <a:rPr lang="en-GB" dirty="0"/>
              <a:t>Deleting a workflow</a:t>
            </a:r>
          </a:p>
          <a:p>
            <a:pPr lvl="1"/>
            <a:r>
              <a:rPr lang="en-GB" dirty="0"/>
              <a:t>Permanently removes the workflow file from the repository</a:t>
            </a:r>
          </a:p>
          <a:p>
            <a:r>
              <a:rPr lang="en-GB" dirty="0">
                <a:latin typeface="Open Sans"/>
                <a:ea typeface="Open Sans"/>
                <a:cs typeface="Open Sans"/>
              </a:rPr>
              <a:t>Disabling is useful for maintenance or testing;</a:t>
            </a:r>
            <a:br>
              <a:rPr lang="en-GB" dirty="0">
                <a:latin typeface="Open Sans"/>
                <a:ea typeface="Open Sans"/>
                <a:cs typeface="Open Sans"/>
              </a:rPr>
            </a:br>
            <a:r>
              <a:rPr lang="en-GB" dirty="0">
                <a:latin typeface="Open Sans"/>
                <a:ea typeface="Open Sans"/>
                <a:cs typeface="Open Sans"/>
              </a:rPr>
              <a:t>deleting is for workflows no longer needed</a:t>
            </a:r>
            <a:endParaRPr lang="en-US" dirty="0">
              <a:latin typeface="Open Sans"/>
              <a:ea typeface="Open Sans"/>
              <a:cs typeface="Open Sans"/>
            </a:endParaRPr>
          </a:p>
        </p:txBody>
      </p:sp>
    </p:spTree>
    <p:extLst>
      <p:ext uri="{BB962C8B-B14F-4D97-AF65-F5344CB8AC3E}">
        <p14:creationId xmlns:p14="http://schemas.microsoft.com/office/powerpoint/2010/main" val="758915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5">
            <a:extLst>
              <a:ext uri="{FF2B5EF4-FFF2-40B4-BE49-F238E27FC236}">
                <a16:creationId xmlns:a16="http://schemas.microsoft.com/office/drawing/2014/main" id="{7CE19171-B11A-F0B2-D185-CC8FB87A16DC}"/>
              </a:ext>
            </a:extLst>
          </p:cNvPr>
          <p:cNvSpPr txBox="1">
            <a:spLocks/>
          </p:cNvSpPr>
          <p:nvPr/>
        </p:nvSpPr>
        <p:spPr>
          <a:xfrm>
            <a:off x="1500187" y="1971242"/>
            <a:ext cx="6143625" cy="771525"/>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GB" sz="3600" dirty="0">
                <a:solidFill>
                  <a:srgbClr val="0978D8"/>
                </a:solidFill>
              </a:rPr>
              <a:t>7.3 Demonstrate how to download workflow artifacts from the user interface</a:t>
            </a:r>
          </a:p>
        </p:txBody>
      </p:sp>
    </p:spTree>
    <p:extLst>
      <p:ext uri="{BB962C8B-B14F-4D97-AF65-F5344CB8AC3E}">
        <p14:creationId xmlns:p14="http://schemas.microsoft.com/office/powerpoint/2010/main" val="131356374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Generating an artifact</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a:xfrm>
            <a:off x="1135631" y="780045"/>
            <a:ext cx="8171653" cy="4363455"/>
          </a:xfrm>
        </p:spPr>
        <p:txBody>
          <a:bodyPr/>
          <a:lstStyle/>
          <a:p>
            <a:pPr marL="0" indent="0">
              <a:buNone/>
            </a:pPr>
            <a:r>
              <a:rPr lang="en-GB" sz="1200" dirty="0">
                <a:latin typeface="Roboto Mono" pitchFamily="2" charset="0"/>
                <a:ea typeface="Roboto Mono" pitchFamily="2" charset="0"/>
              </a:rPr>
              <a:t>name: Build and Archive Artifact</a:t>
            </a:r>
          </a:p>
          <a:p>
            <a:pPr marL="0" indent="0">
              <a:buNone/>
            </a:pPr>
            <a:r>
              <a:rPr lang="en-GB" sz="1200" dirty="0">
                <a:latin typeface="Roboto Mono" pitchFamily="2" charset="0"/>
                <a:ea typeface="Roboto Mono" pitchFamily="2" charset="0"/>
              </a:rPr>
              <a:t>on: push</a:t>
            </a:r>
          </a:p>
          <a:p>
            <a:pPr marL="0" indent="0">
              <a:buNone/>
            </a:pPr>
            <a:endParaRPr lang="en-GB" sz="1200" dirty="0">
              <a:latin typeface="Roboto Mono" pitchFamily="2" charset="0"/>
              <a:ea typeface="Roboto Mono" pitchFamily="2" charset="0"/>
            </a:endParaRPr>
          </a:p>
          <a:p>
            <a:pPr marL="0" indent="0">
              <a:buNone/>
            </a:pPr>
            <a:r>
              <a:rPr lang="en-GB" sz="1200" dirty="0">
                <a:latin typeface="Roboto Mono" pitchFamily="2" charset="0"/>
                <a:ea typeface="Roboto Mono" pitchFamily="2" charset="0"/>
              </a:rPr>
              <a:t>jobs:</a:t>
            </a:r>
          </a:p>
          <a:p>
            <a:pPr marL="0" indent="0">
              <a:buNone/>
            </a:pPr>
            <a:r>
              <a:rPr lang="en-GB" sz="1200" dirty="0">
                <a:latin typeface="Roboto Mono" pitchFamily="2" charset="0"/>
                <a:ea typeface="Roboto Mono" pitchFamily="2" charset="0"/>
              </a:rPr>
              <a:t>  build:</a:t>
            </a:r>
          </a:p>
          <a:p>
            <a:pPr marL="0" indent="0">
              <a:buNone/>
            </a:pPr>
            <a:r>
              <a:rPr lang="en-GB" sz="1200" dirty="0">
                <a:latin typeface="Roboto Mono" pitchFamily="2" charset="0"/>
                <a:ea typeface="Roboto Mono" pitchFamily="2" charset="0"/>
              </a:rPr>
              <a:t>    runs-on: ubuntu-latest</a:t>
            </a:r>
          </a:p>
          <a:p>
            <a:pPr marL="0" indent="0">
              <a:buNone/>
            </a:pPr>
            <a:r>
              <a:rPr lang="en-GB" sz="1200" dirty="0">
                <a:latin typeface="Roboto Mono" pitchFamily="2" charset="0"/>
                <a:ea typeface="Roboto Mono" pitchFamily="2" charset="0"/>
              </a:rPr>
              <a:t>    steps:</a:t>
            </a:r>
          </a:p>
          <a:p>
            <a:pPr marL="0" indent="0">
              <a:buNone/>
            </a:pPr>
            <a:r>
              <a:rPr lang="en-GB" sz="1200" dirty="0">
                <a:latin typeface="Roboto Mono" pitchFamily="2" charset="0"/>
                <a:ea typeface="Roboto Mono" pitchFamily="2" charset="0"/>
              </a:rPr>
              <a:t>      - name: Checkout Code</a:t>
            </a:r>
          </a:p>
          <a:p>
            <a:pPr marL="0" indent="0">
              <a:buNone/>
            </a:pPr>
            <a:r>
              <a:rPr lang="en-GB" sz="1200" dirty="0">
                <a:latin typeface="Roboto Mono" pitchFamily="2" charset="0"/>
                <a:ea typeface="Roboto Mono" pitchFamily="2" charset="0"/>
              </a:rPr>
              <a:t>        uses: actions/checkout@v2</a:t>
            </a:r>
          </a:p>
          <a:p>
            <a:pPr marL="0" indent="0">
              <a:buNone/>
            </a:pPr>
            <a:endParaRPr lang="en-GB" sz="1200" dirty="0">
              <a:latin typeface="Roboto Mono" pitchFamily="2" charset="0"/>
              <a:ea typeface="Roboto Mono" pitchFamily="2" charset="0"/>
            </a:endParaRPr>
          </a:p>
          <a:p>
            <a:pPr marL="0" indent="0">
              <a:buNone/>
            </a:pPr>
            <a:r>
              <a:rPr lang="en-GB" sz="1200" dirty="0">
                <a:latin typeface="Roboto Mono" pitchFamily="2" charset="0"/>
                <a:ea typeface="Roboto Mono" pitchFamily="2" charset="0"/>
              </a:rPr>
              <a:t>      - name: Build Project</a:t>
            </a:r>
          </a:p>
          <a:p>
            <a:pPr marL="0" indent="0">
              <a:buNone/>
            </a:pPr>
            <a:r>
              <a:rPr lang="en-GB" sz="1200" dirty="0">
                <a:latin typeface="Roboto Mono" pitchFamily="2" charset="0"/>
                <a:ea typeface="Roboto Mono" pitchFamily="2" charset="0"/>
              </a:rPr>
              <a:t>        run: make build</a:t>
            </a:r>
          </a:p>
          <a:p>
            <a:pPr marL="0" indent="0">
              <a:buNone/>
            </a:pPr>
            <a:endParaRPr lang="en-GB" sz="1200" dirty="0">
              <a:latin typeface="Roboto Mono" pitchFamily="2" charset="0"/>
              <a:ea typeface="Roboto Mono" pitchFamily="2" charset="0"/>
            </a:endParaRPr>
          </a:p>
          <a:p>
            <a:pPr marL="0" indent="0">
              <a:buNone/>
            </a:pPr>
            <a:r>
              <a:rPr lang="en-GB" sz="1200" dirty="0">
                <a:latin typeface="Roboto Mono" pitchFamily="2" charset="0"/>
                <a:ea typeface="Roboto Mono" pitchFamily="2" charset="0"/>
              </a:rPr>
              <a:t>      - name: Archive Production Artifacts</a:t>
            </a:r>
          </a:p>
          <a:p>
            <a:pPr marL="0" indent="0">
              <a:buNone/>
            </a:pPr>
            <a:r>
              <a:rPr lang="en-GB" sz="1200" dirty="0">
                <a:latin typeface="Roboto Mono" pitchFamily="2" charset="0"/>
                <a:ea typeface="Roboto Mono" pitchFamily="2" charset="0"/>
              </a:rPr>
              <a:t>        uses: actions/upload-artifact@v2</a:t>
            </a:r>
          </a:p>
          <a:p>
            <a:pPr marL="0" indent="0">
              <a:buNone/>
            </a:pPr>
            <a:r>
              <a:rPr lang="en-GB" sz="1200" dirty="0">
                <a:latin typeface="Roboto Mono" pitchFamily="2" charset="0"/>
                <a:ea typeface="Roboto Mono" pitchFamily="2" charset="0"/>
              </a:rPr>
              <a:t>        with:</a:t>
            </a:r>
          </a:p>
          <a:p>
            <a:pPr marL="0" indent="0">
              <a:buNone/>
            </a:pPr>
            <a:r>
              <a:rPr lang="en-GB" sz="1200" dirty="0">
                <a:latin typeface="Roboto Mono" pitchFamily="2" charset="0"/>
                <a:ea typeface="Roboto Mono" pitchFamily="2" charset="0"/>
              </a:rPr>
              <a:t>          name: build-artifacts</a:t>
            </a:r>
          </a:p>
          <a:p>
            <a:pPr marL="0" indent="0">
              <a:buNone/>
            </a:pPr>
            <a:r>
              <a:rPr lang="en-GB" sz="1200" dirty="0">
                <a:latin typeface="Roboto Mono" pitchFamily="2" charset="0"/>
                <a:ea typeface="Roboto Mono" pitchFamily="2" charset="0"/>
              </a:rPr>
              <a:t>          path: path/to/artifacts/</a:t>
            </a:r>
          </a:p>
        </p:txBody>
      </p:sp>
    </p:spTree>
    <p:extLst>
      <p:ext uri="{BB962C8B-B14F-4D97-AF65-F5344CB8AC3E}">
        <p14:creationId xmlns:p14="http://schemas.microsoft.com/office/powerpoint/2010/main" val="3228404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Session Recordings</a:t>
            </a:r>
          </a:p>
        </p:txBody>
      </p:sp>
      <p:pic>
        <p:nvPicPr>
          <p:cNvPr id="4" name="Picture 3">
            <a:extLst>
              <a:ext uri="{FF2B5EF4-FFF2-40B4-BE49-F238E27FC236}">
                <a16:creationId xmlns:a16="http://schemas.microsoft.com/office/drawing/2014/main" id="{7F56734C-6134-4A81-AE62-E47426862C90}"/>
              </a:ext>
            </a:extLst>
          </p:cNvPr>
          <p:cNvPicPr>
            <a:picLocks noChangeAspect="1"/>
          </p:cNvPicPr>
          <p:nvPr/>
        </p:nvPicPr>
        <p:blipFill>
          <a:blip r:embed="rId2"/>
          <a:stretch>
            <a:fillRect/>
          </a:stretch>
        </p:blipFill>
        <p:spPr>
          <a:xfrm>
            <a:off x="2036146" y="824084"/>
            <a:ext cx="5071708" cy="3921296"/>
          </a:xfrm>
          <a:prstGeom prst="rect">
            <a:avLst/>
          </a:prstGeom>
        </p:spPr>
      </p:pic>
    </p:spTree>
    <p:extLst>
      <p:ext uri="{BB962C8B-B14F-4D97-AF65-F5344CB8AC3E}">
        <p14:creationId xmlns:p14="http://schemas.microsoft.com/office/powerpoint/2010/main" val="161536430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Downloading artifacts</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p:txBody>
          <a:bodyPr/>
          <a:lstStyle/>
          <a:p>
            <a:r>
              <a:rPr lang="en-US" dirty="0"/>
              <a:t>A</a:t>
            </a:r>
            <a:r>
              <a:rPr lang="en-GB" dirty="0" err="1"/>
              <a:t>rtifacts</a:t>
            </a:r>
            <a:r>
              <a:rPr lang="en-GB" dirty="0"/>
              <a:t> are generated by a workflow run (like logs, binary files, etc.)</a:t>
            </a:r>
          </a:p>
          <a:p>
            <a:r>
              <a:rPr lang="en-GB" dirty="0"/>
              <a:t>Navigate to </a:t>
            </a:r>
            <a:r>
              <a:rPr lang="en-GB" b="1" dirty="0"/>
              <a:t>Actions</a:t>
            </a:r>
            <a:r>
              <a:rPr lang="en-GB" dirty="0"/>
              <a:t> tab, select a workflow run, and find the </a:t>
            </a:r>
            <a:r>
              <a:rPr lang="en-GB" b="1" dirty="0"/>
              <a:t>Artifacts</a:t>
            </a:r>
            <a:r>
              <a:rPr lang="en-GB" dirty="0"/>
              <a:t> section to download</a:t>
            </a:r>
          </a:p>
          <a:p>
            <a:r>
              <a:rPr lang="en-GB" dirty="0"/>
              <a:t>Useful for retrieving build outputs, test results, logs, etc.</a:t>
            </a:r>
            <a:endParaRPr lang="en-US" dirty="0"/>
          </a:p>
        </p:txBody>
      </p:sp>
    </p:spTree>
    <p:extLst>
      <p:ext uri="{BB962C8B-B14F-4D97-AF65-F5344CB8AC3E}">
        <p14:creationId xmlns:p14="http://schemas.microsoft.com/office/powerpoint/2010/main" val="2551633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E785BEF-5805-305A-23FF-1BB88D477F88}"/>
              </a:ext>
            </a:extLst>
          </p:cNvPr>
          <p:cNvSpPr>
            <a:spLocks noGrp="1"/>
          </p:cNvSpPr>
          <p:nvPr>
            <p:ph type="body" sz="quarter" idx="11"/>
          </p:nvPr>
        </p:nvSpPr>
        <p:spPr>
          <a:xfrm>
            <a:off x="4477512" y="382901"/>
            <a:ext cx="4435901" cy="728568"/>
          </a:xfrm>
        </p:spPr>
        <p:txBody>
          <a:bodyPr/>
          <a:lstStyle/>
          <a:p>
            <a:r>
              <a:rPr lang="en-US" dirty="0"/>
              <a:t>Lesson 8: Employ Trustworthy Actions</a:t>
            </a:r>
          </a:p>
        </p:txBody>
      </p:sp>
      <p:sp>
        <p:nvSpPr>
          <p:cNvPr id="3" name="Text Placeholder 2">
            <a:extLst>
              <a:ext uri="{FF2B5EF4-FFF2-40B4-BE49-F238E27FC236}">
                <a16:creationId xmlns:a16="http://schemas.microsoft.com/office/drawing/2014/main" id="{E3CDC3F4-DF86-6837-4352-BE6EBD430460}"/>
              </a:ext>
            </a:extLst>
          </p:cNvPr>
          <p:cNvSpPr>
            <a:spLocks noGrp="1"/>
          </p:cNvSpPr>
          <p:nvPr>
            <p:ph type="body" sz="quarter" idx="12"/>
          </p:nvPr>
        </p:nvSpPr>
        <p:spPr>
          <a:xfrm>
            <a:off x="4819900" y="1121110"/>
            <a:ext cx="4239746" cy="3590975"/>
          </a:xfrm>
        </p:spPr>
        <p:txBody>
          <a:bodyPr>
            <a:normAutofit/>
          </a:bodyPr>
          <a:lstStyle/>
          <a:p>
            <a:pPr>
              <a:spcBef>
                <a:spcPts val="200"/>
              </a:spcBef>
              <a:spcAft>
                <a:spcPts val="400"/>
              </a:spcAft>
            </a:pPr>
            <a:r>
              <a:rPr lang="en-GB" sz="1800" dirty="0"/>
              <a:t>8.1 Define the indicators of what makes a trustworthy action</a:t>
            </a:r>
          </a:p>
          <a:p>
            <a:pPr>
              <a:spcBef>
                <a:spcPts val="200"/>
              </a:spcBef>
              <a:spcAft>
                <a:spcPts val="400"/>
              </a:spcAft>
            </a:pPr>
            <a:r>
              <a:rPr lang="en-GB" sz="1800" dirty="0"/>
              <a:t>8.2 Identify an action’s type, inputs, and outputs</a:t>
            </a:r>
          </a:p>
          <a:p>
            <a:pPr>
              <a:spcBef>
                <a:spcPts val="200"/>
              </a:spcBef>
              <a:spcAft>
                <a:spcPts val="400"/>
              </a:spcAft>
            </a:pPr>
            <a:r>
              <a:rPr lang="en-GB" sz="1800" dirty="0"/>
              <a:t>8.3 Demonstrate how to use the specific version of an action in a workflow</a:t>
            </a:r>
          </a:p>
          <a:p>
            <a:endParaRPr lang="en-US" sz="1800" dirty="0"/>
          </a:p>
        </p:txBody>
      </p:sp>
      <p:pic>
        <p:nvPicPr>
          <p:cNvPr id="4" name="Picture 2" descr="GitHub Actions badge image. Certification. Intermediate level. Issued by GitHub">
            <a:extLst>
              <a:ext uri="{FF2B5EF4-FFF2-40B4-BE49-F238E27FC236}">
                <a16:creationId xmlns:a16="http://schemas.microsoft.com/office/drawing/2014/main" id="{BC539A1E-77B0-332E-3257-3B54F26DBF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9156" y="952500"/>
            <a:ext cx="3238500" cy="3238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79783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5">
            <a:extLst>
              <a:ext uri="{FF2B5EF4-FFF2-40B4-BE49-F238E27FC236}">
                <a16:creationId xmlns:a16="http://schemas.microsoft.com/office/drawing/2014/main" id="{7CE19171-B11A-F0B2-D185-CC8FB87A16DC}"/>
              </a:ext>
            </a:extLst>
          </p:cNvPr>
          <p:cNvSpPr txBox="1">
            <a:spLocks/>
          </p:cNvSpPr>
          <p:nvPr/>
        </p:nvSpPr>
        <p:spPr>
          <a:xfrm>
            <a:off x="1500187" y="1728788"/>
            <a:ext cx="6143625" cy="771525"/>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GB" sz="3600" dirty="0">
                <a:solidFill>
                  <a:srgbClr val="0978D8"/>
                </a:solidFill>
              </a:rPr>
              <a:t>8.1 Define the indicators of what makes a trustworthy action</a:t>
            </a:r>
          </a:p>
        </p:txBody>
      </p:sp>
    </p:spTree>
    <p:extLst>
      <p:ext uri="{BB962C8B-B14F-4D97-AF65-F5344CB8AC3E}">
        <p14:creationId xmlns:p14="http://schemas.microsoft.com/office/powerpoint/2010/main" val="66613901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Trustworthy action indicators</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p:txBody>
          <a:bodyPr/>
          <a:lstStyle/>
          <a:p>
            <a:r>
              <a:rPr lang="en-GB" b="1" dirty="0"/>
              <a:t>Source</a:t>
            </a:r>
            <a:r>
              <a:rPr lang="en-GB" dirty="0"/>
              <a:t>: Prefer actions hosted in public, reputable repositories</a:t>
            </a:r>
          </a:p>
          <a:p>
            <a:r>
              <a:rPr lang="en-GB" b="1" dirty="0"/>
              <a:t>Maintenance</a:t>
            </a:r>
            <a:r>
              <a:rPr lang="en-GB" dirty="0"/>
              <a:t>: Regular updates and active issue resolution indicate good maintenance</a:t>
            </a:r>
          </a:p>
          <a:p>
            <a:r>
              <a:rPr lang="en-GB" b="1" dirty="0"/>
              <a:t>Community Trust</a:t>
            </a:r>
            <a:r>
              <a:rPr lang="en-GB" dirty="0"/>
              <a:t>: High number of stars, forks, and positive feedback</a:t>
            </a:r>
          </a:p>
          <a:p>
            <a:r>
              <a:rPr lang="en-GB" b="1" dirty="0"/>
              <a:t>Documentation</a:t>
            </a:r>
            <a:r>
              <a:rPr lang="en-GB" dirty="0"/>
              <a:t>: Clear, detailed documentation with examples</a:t>
            </a:r>
            <a:endParaRPr lang="en-US" dirty="0"/>
          </a:p>
        </p:txBody>
      </p:sp>
    </p:spTree>
    <p:extLst>
      <p:ext uri="{BB962C8B-B14F-4D97-AF65-F5344CB8AC3E}">
        <p14:creationId xmlns:p14="http://schemas.microsoft.com/office/powerpoint/2010/main" val="141336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5">
            <a:extLst>
              <a:ext uri="{FF2B5EF4-FFF2-40B4-BE49-F238E27FC236}">
                <a16:creationId xmlns:a16="http://schemas.microsoft.com/office/drawing/2014/main" id="{7CE19171-B11A-F0B2-D185-CC8FB87A16DC}"/>
              </a:ext>
            </a:extLst>
          </p:cNvPr>
          <p:cNvSpPr txBox="1">
            <a:spLocks/>
          </p:cNvSpPr>
          <p:nvPr/>
        </p:nvSpPr>
        <p:spPr>
          <a:xfrm>
            <a:off x="1500187" y="1971242"/>
            <a:ext cx="6143625" cy="771525"/>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GB" sz="3600" dirty="0">
                <a:solidFill>
                  <a:srgbClr val="0978D8"/>
                </a:solidFill>
              </a:rPr>
              <a:t>8.2 Identify an action’s type, inputs, and outputs</a:t>
            </a:r>
          </a:p>
        </p:txBody>
      </p:sp>
    </p:spTree>
    <p:extLst>
      <p:ext uri="{BB962C8B-B14F-4D97-AF65-F5344CB8AC3E}">
        <p14:creationId xmlns:p14="http://schemas.microsoft.com/office/powerpoint/2010/main" val="398303254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Action's type, inputs, and outputs</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p:txBody>
          <a:bodyPr/>
          <a:lstStyle/>
          <a:p>
            <a:r>
              <a:rPr lang="en-GB" b="1" dirty="0"/>
              <a:t>Type</a:t>
            </a:r>
            <a:r>
              <a:rPr lang="en-GB" dirty="0"/>
              <a:t>: Public vs Private, JavaScript vs Docker container actions</a:t>
            </a:r>
          </a:p>
          <a:p>
            <a:r>
              <a:rPr lang="en-GB" b="1" dirty="0"/>
              <a:t>Inputs</a:t>
            </a:r>
            <a:r>
              <a:rPr lang="en-GB" dirty="0"/>
              <a:t>: Parameters passed to the action (defined in action's </a:t>
            </a:r>
            <a:r>
              <a:rPr lang="en-GB" b="1" dirty="0" err="1"/>
              <a:t>action.yml</a:t>
            </a:r>
            <a:r>
              <a:rPr lang="en-GB" dirty="0"/>
              <a:t>)</a:t>
            </a:r>
          </a:p>
          <a:p>
            <a:r>
              <a:rPr lang="en-GB" b="1" dirty="0"/>
              <a:t>Outputs</a:t>
            </a:r>
            <a:r>
              <a:rPr lang="en-GB" dirty="0"/>
              <a:t>: Data that action returns after execution (also defined in </a:t>
            </a:r>
            <a:r>
              <a:rPr lang="en-GB" b="1" dirty="0" err="1"/>
              <a:t>action.yml</a:t>
            </a:r>
            <a:r>
              <a:rPr lang="en-GB" dirty="0"/>
              <a:t>)</a:t>
            </a:r>
          </a:p>
          <a:p>
            <a:r>
              <a:rPr lang="en-GB" b="1" dirty="0"/>
              <a:t>Usage</a:t>
            </a:r>
            <a:r>
              <a:rPr lang="en-GB" dirty="0"/>
              <a:t>: Refer to action's documentation for understanding its inputs/outputs</a:t>
            </a:r>
            <a:endParaRPr lang="en-US" dirty="0"/>
          </a:p>
        </p:txBody>
      </p:sp>
    </p:spTree>
    <p:extLst>
      <p:ext uri="{BB962C8B-B14F-4D97-AF65-F5344CB8AC3E}">
        <p14:creationId xmlns:p14="http://schemas.microsoft.com/office/powerpoint/2010/main" val="537990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Using an action with inputs and outputs</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a:xfrm>
            <a:off x="1111567" y="889436"/>
            <a:ext cx="8032433" cy="4319872"/>
          </a:xfrm>
        </p:spPr>
        <p:txBody>
          <a:bodyPr vert="horz" lIns="91440" tIns="45720" rIns="91440" bIns="45720" rtlCol="0" anchor="t">
            <a:noAutofit/>
          </a:bodyPr>
          <a:lstStyle/>
          <a:p>
            <a:pPr marL="0" indent="0">
              <a:spcBef>
                <a:spcPts val="0"/>
              </a:spcBef>
              <a:buNone/>
            </a:pPr>
            <a:r>
              <a:rPr lang="en-GB" sz="1400" dirty="0">
                <a:latin typeface="Roboto Mono"/>
                <a:ea typeface="Roboto Mono"/>
              </a:rPr>
              <a:t>name: Example Workflow</a:t>
            </a:r>
          </a:p>
          <a:p>
            <a:pPr marL="0" indent="0">
              <a:spcBef>
                <a:spcPts val="0"/>
              </a:spcBef>
              <a:buNone/>
            </a:pPr>
            <a:r>
              <a:rPr lang="en-GB" sz="1400" dirty="0">
                <a:latin typeface="Roboto Mono"/>
                <a:ea typeface="Roboto Mono"/>
              </a:rPr>
              <a:t>on: push</a:t>
            </a:r>
          </a:p>
          <a:p>
            <a:pPr marL="0" indent="0">
              <a:spcBef>
                <a:spcPts val="0"/>
              </a:spcBef>
              <a:buNone/>
            </a:pPr>
            <a:endParaRPr lang="en-GB" sz="1400" dirty="0">
              <a:latin typeface="Roboto Mono" pitchFamily="2" charset="0"/>
              <a:ea typeface="Roboto Mono" pitchFamily="2" charset="0"/>
            </a:endParaRPr>
          </a:p>
          <a:p>
            <a:pPr marL="0" indent="0">
              <a:spcBef>
                <a:spcPts val="0"/>
              </a:spcBef>
              <a:buNone/>
            </a:pPr>
            <a:r>
              <a:rPr lang="en-GB" sz="1400" dirty="0">
                <a:latin typeface="Roboto Mono"/>
                <a:ea typeface="Roboto Mono"/>
              </a:rPr>
              <a:t>jobs:</a:t>
            </a:r>
          </a:p>
          <a:p>
            <a:pPr marL="0" indent="0">
              <a:spcBef>
                <a:spcPts val="0"/>
              </a:spcBef>
              <a:buNone/>
            </a:pPr>
            <a:r>
              <a:rPr lang="en-GB" sz="1400" dirty="0">
                <a:latin typeface="Roboto Mono"/>
                <a:ea typeface="Roboto Mono"/>
              </a:rPr>
              <a:t>  greet:</a:t>
            </a:r>
          </a:p>
          <a:p>
            <a:pPr marL="0" indent="0">
              <a:spcBef>
                <a:spcPts val="0"/>
              </a:spcBef>
              <a:buNone/>
            </a:pPr>
            <a:r>
              <a:rPr lang="en-GB" sz="1400" dirty="0">
                <a:latin typeface="Roboto Mono"/>
                <a:ea typeface="Roboto Mono"/>
              </a:rPr>
              <a:t>    runs-on: ubuntu-latest</a:t>
            </a:r>
          </a:p>
          <a:p>
            <a:pPr marL="0" indent="0">
              <a:spcBef>
                <a:spcPts val="0"/>
              </a:spcBef>
              <a:buNone/>
            </a:pPr>
            <a:r>
              <a:rPr lang="en-GB" sz="1400" dirty="0">
                <a:latin typeface="Roboto Mono"/>
                <a:ea typeface="Roboto Mono"/>
              </a:rPr>
              <a:t>    steps:</a:t>
            </a:r>
          </a:p>
          <a:p>
            <a:pPr marL="0" indent="0">
              <a:spcBef>
                <a:spcPts val="0"/>
              </a:spcBef>
              <a:buNone/>
            </a:pPr>
            <a:r>
              <a:rPr lang="en-GB" sz="1400" dirty="0">
                <a:latin typeface="Roboto Mono"/>
                <a:ea typeface="Roboto Mono"/>
              </a:rPr>
              <a:t>      - name: Greeting Action</a:t>
            </a:r>
          </a:p>
          <a:p>
            <a:pPr marL="0" indent="0">
              <a:spcBef>
                <a:spcPts val="0"/>
              </a:spcBef>
              <a:buNone/>
            </a:pPr>
            <a:r>
              <a:rPr lang="en-GB" sz="1400" dirty="0">
                <a:latin typeface="Roboto Mono"/>
                <a:ea typeface="Roboto Mono"/>
              </a:rPr>
              <a:t>        id: greet</a:t>
            </a:r>
          </a:p>
          <a:p>
            <a:pPr marL="0" indent="0">
              <a:spcBef>
                <a:spcPts val="0"/>
              </a:spcBef>
              <a:buNone/>
            </a:pPr>
            <a:r>
              <a:rPr lang="en-GB" sz="1400" dirty="0">
                <a:latin typeface="Roboto Mono"/>
                <a:ea typeface="Roboto Mono"/>
              </a:rPr>
              <a:t>        uses: actions/hello-world-javascript-action@v1.1</a:t>
            </a:r>
          </a:p>
          <a:p>
            <a:pPr marL="0" indent="0">
              <a:spcBef>
                <a:spcPts val="0"/>
              </a:spcBef>
              <a:buNone/>
            </a:pPr>
            <a:r>
              <a:rPr lang="en-GB" sz="1400" dirty="0">
                <a:latin typeface="Roboto Mono"/>
                <a:ea typeface="Roboto Mono"/>
              </a:rPr>
              <a:t>        with:</a:t>
            </a:r>
          </a:p>
          <a:p>
            <a:pPr marL="0" indent="0">
              <a:spcBef>
                <a:spcPts val="0"/>
              </a:spcBef>
              <a:buNone/>
            </a:pPr>
            <a:r>
              <a:rPr lang="en-GB" sz="1400" dirty="0">
                <a:latin typeface="Roboto Mono"/>
                <a:ea typeface="Roboto Mono"/>
              </a:rPr>
              <a:t>          who-to-greet: 'World'</a:t>
            </a:r>
          </a:p>
          <a:p>
            <a:pPr marL="0" indent="0">
              <a:spcBef>
                <a:spcPts val="0"/>
              </a:spcBef>
              <a:buNone/>
            </a:pPr>
            <a:endParaRPr lang="en-GB" sz="1400" dirty="0">
              <a:latin typeface="Roboto Mono" pitchFamily="2" charset="0"/>
              <a:ea typeface="Roboto Mono" pitchFamily="2" charset="0"/>
            </a:endParaRPr>
          </a:p>
          <a:p>
            <a:pPr marL="0" indent="0">
              <a:spcBef>
                <a:spcPts val="0"/>
              </a:spcBef>
              <a:buNone/>
            </a:pPr>
            <a:r>
              <a:rPr lang="en-GB" sz="1400" dirty="0">
                <a:latin typeface="Roboto Mono"/>
                <a:ea typeface="Roboto Mono"/>
              </a:rPr>
              <a:t>      - name: Get the greeting time</a:t>
            </a:r>
          </a:p>
          <a:p>
            <a:pPr marL="0" indent="0">
              <a:spcBef>
                <a:spcPts val="0"/>
              </a:spcBef>
              <a:buNone/>
            </a:pPr>
            <a:r>
              <a:rPr lang="en-GB" sz="1400" dirty="0">
                <a:latin typeface="Roboto Mono"/>
                <a:ea typeface="Roboto Mono"/>
              </a:rPr>
              <a:t>        run: echo "The time was ${{ </a:t>
            </a:r>
            <a:r>
              <a:rPr lang="en-GB" sz="1400" dirty="0" err="1">
                <a:latin typeface="Roboto Mono"/>
                <a:ea typeface="Roboto Mono"/>
              </a:rPr>
              <a:t>steps.greet.outputs.time</a:t>
            </a:r>
            <a:r>
              <a:rPr lang="en-GB" sz="1400" dirty="0">
                <a:latin typeface="Roboto Mono"/>
                <a:ea typeface="Roboto Mono"/>
              </a:rPr>
              <a:t> }}"</a:t>
            </a:r>
          </a:p>
        </p:txBody>
      </p:sp>
    </p:spTree>
    <p:extLst>
      <p:ext uri="{BB962C8B-B14F-4D97-AF65-F5344CB8AC3E}">
        <p14:creationId xmlns:p14="http://schemas.microsoft.com/office/powerpoint/2010/main" val="327231380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5">
            <a:extLst>
              <a:ext uri="{FF2B5EF4-FFF2-40B4-BE49-F238E27FC236}">
                <a16:creationId xmlns:a16="http://schemas.microsoft.com/office/drawing/2014/main" id="{7CE19171-B11A-F0B2-D185-CC8FB87A16DC}"/>
              </a:ext>
            </a:extLst>
          </p:cNvPr>
          <p:cNvSpPr txBox="1">
            <a:spLocks/>
          </p:cNvSpPr>
          <p:nvPr/>
        </p:nvSpPr>
        <p:spPr>
          <a:xfrm>
            <a:off x="1500187" y="1687223"/>
            <a:ext cx="6143625" cy="771525"/>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GB" sz="3600" dirty="0">
                <a:solidFill>
                  <a:srgbClr val="0978D8"/>
                </a:solidFill>
              </a:rPr>
              <a:t>8.3 Demonstrate how to use the specific version of an action in a workflow</a:t>
            </a:r>
          </a:p>
        </p:txBody>
      </p:sp>
    </p:spTree>
    <p:extLst>
      <p:ext uri="{BB962C8B-B14F-4D97-AF65-F5344CB8AC3E}">
        <p14:creationId xmlns:p14="http://schemas.microsoft.com/office/powerpoint/2010/main" val="141809176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Specific version of an action</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p:txBody>
          <a:bodyPr/>
          <a:lstStyle/>
          <a:p>
            <a:r>
              <a:rPr lang="en-GB" dirty="0"/>
              <a:t>Always specify a specific version of an action to use (v1.2.3 or commit SHA)</a:t>
            </a:r>
          </a:p>
          <a:p>
            <a:r>
              <a:rPr lang="en-GB" dirty="0"/>
              <a:t>Avoid using tags like master or latest to ensure reliability</a:t>
            </a:r>
          </a:p>
          <a:p>
            <a:r>
              <a:rPr lang="en-GB" dirty="0"/>
              <a:t>Using a specific version prevents unexpected changes due to action updates</a:t>
            </a:r>
            <a:endParaRPr lang="en-US" dirty="0"/>
          </a:p>
        </p:txBody>
      </p:sp>
    </p:spTree>
    <p:extLst>
      <p:ext uri="{BB962C8B-B14F-4D97-AF65-F5344CB8AC3E}">
        <p14:creationId xmlns:p14="http://schemas.microsoft.com/office/powerpoint/2010/main" val="691768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E785BEF-5805-305A-23FF-1BB88D477F88}"/>
              </a:ext>
            </a:extLst>
          </p:cNvPr>
          <p:cNvSpPr>
            <a:spLocks noGrp="1"/>
          </p:cNvSpPr>
          <p:nvPr>
            <p:ph type="body" sz="quarter" idx="11"/>
          </p:nvPr>
        </p:nvSpPr>
        <p:spPr>
          <a:xfrm>
            <a:off x="4477512" y="382901"/>
            <a:ext cx="4435901" cy="728568"/>
          </a:xfrm>
        </p:spPr>
        <p:txBody>
          <a:bodyPr/>
          <a:lstStyle/>
          <a:p>
            <a:r>
              <a:rPr lang="en-US" dirty="0"/>
              <a:t>Lesson 9: Select Action Types</a:t>
            </a:r>
          </a:p>
        </p:txBody>
      </p:sp>
      <p:sp>
        <p:nvSpPr>
          <p:cNvPr id="3" name="Text Placeholder 2">
            <a:extLst>
              <a:ext uri="{FF2B5EF4-FFF2-40B4-BE49-F238E27FC236}">
                <a16:creationId xmlns:a16="http://schemas.microsoft.com/office/drawing/2014/main" id="{E3CDC3F4-DF86-6837-4352-BE6EBD430460}"/>
              </a:ext>
            </a:extLst>
          </p:cNvPr>
          <p:cNvSpPr>
            <a:spLocks noGrp="1"/>
          </p:cNvSpPr>
          <p:nvPr>
            <p:ph type="body" sz="quarter" idx="12"/>
          </p:nvPr>
        </p:nvSpPr>
        <p:spPr>
          <a:xfrm>
            <a:off x="4896100" y="1076441"/>
            <a:ext cx="4239746" cy="3590975"/>
          </a:xfrm>
        </p:spPr>
        <p:txBody>
          <a:bodyPr>
            <a:normAutofit/>
          </a:bodyPr>
          <a:lstStyle/>
          <a:p>
            <a:pPr>
              <a:spcBef>
                <a:spcPts val="200"/>
              </a:spcBef>
              <a:spcAft>
                <a:spcPts val="400"/>
              </a:spcAft>
            </a:pPr>
            <a:r>
              <a:rPr lang="en-GB" sz="1800" dirty="0"/>
              <a:t>9.1 Identify the type of action required for a given problem </a:t>
            </a:r>
          </a:p>
          <a:p>
            <a:pPr>
              <a:spcBef>
                <a:spcPts val="200"/>
              </a:spcBef>
              <a:spcAft>
                <a:spcPts val="400"/>
              </a:spcAft>
            </a:pPr>
            <a:r>
              <a:rPr lang="en-GB" sz="1800" dirty="0"/>
              <a:t>9.2 Demonstrate how to troubleshoot JavaScript actions</a:t>
            </a:r>
          </a:p>
          <a:p>
            <a:pPr>
              <a:spcBef>
                <a:spcPts val="200"/>
              </a:spcBef>
              <a:spcAft>
                <a:spcPts val="400"/>
              </a:spcAft>
            </a:pPr>
            <a:r>
              <a:rPr lang="en-GB" sz="1800" dirty="0"/>
              <a:t>9.3 Demonstrate how to troubleshoot Docker container actions</a:t>
            </a:r>
          </a:p>
          <a:p>
            <a:endParaRPr lang="en-US" sz="1800" dirty="0"/>
          </a:p>
        </p:txBody>
      </p:sp>
      <p:pic>
        <p:nvPicPr>
          <p:cNvPr id="4" name="Picture 2" descr="GitHub Actions badge image. Certification. Intermediate level. Issued by GitHub">
            <a:extLst>
              <a:ext uri="{FF2B5EF4-FFF2-40B4-BE49-F238E27FC236}">
                <a16:creationId xmlns:a16="http://schemas.microsoft.com/office/drawing/2014/main" id="{D2BADC6C-E917-A654-964A-1B67112BBA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9156" y="952500"/>
            <a:ext cx="3238500" cy="3238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35186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Session Recordings</a:t>
            </a:r>
          </a:p>
        </p:txBody>
      </p:sp>
      <p:pic>
        <p:nvPicPr>
          <p:cNvPr id="7" name="Picture 6">
            <a:extLst>
              <a:ext uri="{FF2B5EF4-FFF2-40B4-BE49-F238E27FC236}">
                <a16:creationId xmlns:a16="http://schemas.microsoft.com/office/drawing/2014/main" id="{DB5B71CB-633A-486B-AAC7-08E4F726A3F8}"/>
              </a:ext>
            </a:extLst>
          </p:cNvPr>
          <p:cNvPicPr>
            <a:picLocks noChangeAspect="1"/>
          </p:cNvPicPr>
          <p:nvPr/>
        </p:nvPicPr>
        <p:blipFill>
          <a:blip r:embed="rId2"/>
          <a:stretch>
            <a:fillRect/>
          </a:stretch>
        </p:blipFill>
        <p:spPr>
          <a:xfrm>
            <a:off x="2432474" y="783770"/>
            <a:ext cx="4279051" cy="4181929"/>
          </a:xfrm>
          <a:prstGeom prst="rect">
            <a:avLst/>
          </a:prstGeom>
        </p:spPr>
      </p:pic>
    </p:spTree>
    <p:extLst>
      <p:ext uri="{BB962C8B-B14F-4D97-AF65-F5344CB8AC3E}">
        <p14:creationId xmlns:p14="http://schemas.microsoft.com/office/powerpoint/2010/main" val="29521183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5">
            <a:extLst>
              <a:ext uri="{FF2B5EF4-FFF2-40B4-BE49-F238E27FC236}">
                <a16:creationId xmlns:a16="http://schemas.microsoft.com/office/drawing/2014/main" id="{7CE19171-B11A-F0B2-D185-CC8FB87A16DC}"/>
              </a:ext>
            </a:extLst>
          </p:cNvPr>
          <p:cNvSpPr txBox="1">
            <a:spLocks/>
          </p:cNvSpPr>
          <p:nvPr/>
        </p:nvSpPr>
        <p:spPr>
          <a:xfrm>
            <a:off x="1500187" y="1971242"/>
            <a:ext cx="6143625" cy="771525"/>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GB" sz="3600" dirty="0">
                <a:solidFill>
                  <a:srgbClr val="0978D8"/>
                </a:solidFill>
              </a:rPr>
              <a:t>9.1 Identify the type of action required for a given problem </a:t>
            </a:r>
          </a:p>
        </p:txBody>
      </p:sp>
    </p:spTree>
    <p:extLst>
      <p:ext uri="{BB962C8B-B14F-4D97-AF65-F5344CB8AC3E}">
        <p14:creationId xmlns:p14="http://schemas.microsoft.com/office/powerpoint/2010/main" val="289183411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Identifying action types</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p:txBody>
          <a:bodyPr/>
          <a:lstStyle/>
          <a:p>
            <a:r>
              <a:rPr lang="en-GB" b="1" dirty="0"/>
              <a:t>Understand the problem</a:t>
            </a:r>
            <a:r>
              <a:rPr lang="en-GB" dirty="0"/>
              <a:t>: Determine if it's a build, test, deploy, or a custom task</a:t>
            </a:r>
          </a:p>
          <a:p>
            <a:r>
              <a:rPr lang="en-GB" b="1" dirty="0"/>
              <a:t>Choose action type</a:t>
            </a:r>
            <a:r>
              <a:rPr lang="en-GB" dirty="0"/>
              <a:t>: Use JavaScript actions for cross-platform tasks and quick execution</a:t>
            </a:r>
          </a:p>
          <a:p>
            <a:r>
              <a:rPr lang="en-GB" b="1" dirty="0"/>
              <a:t>Docker actions</a:t>
            </a:r>
            <a:r>
              <a:rPr lang="en-GB" dirty="0"/>
              <a:t>: Prefer for tasks requiring specific environment setup or dependencies</a:t>
            </a:r>
          </a:p>
          <a:p>
            <a:r>
              <a:rPr lang="en-GB" b="1" dirty="0"/>
              <a:t>Community actions</a:t>
            </a:r>
            <a:r>
              <a:rPr lang="en-GB" dirty="0"/>
              <a:t>: Explore GitHub Marketplace for existing solutions</a:t>
            </a:r>
            <a:endParaRPr lang="en-US" dirty="0"/>
          </a:p>
        </p:txBody>
      </p:sp>
    </p:spTree>
    <p:extLst>
      <p:ext uri="{BB962C8B-B14F-4D97-AF65-F5344CB8AC3E}">
        <p14:creationId xmlns:p14="http://schemas.microsoft.com/office/powerpoint/2010/main" val="1559600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Selecting an action type</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a:xfrm>
            <a:off x="1111567" y="823628"/>
            <a:ext cx="8032433" cy="4319872"/>
          </a:xfrm>
        </p:spPr>
        <p:txBody>
          <a:bodyPr vert="horz" lIns="91440" tIns="45720" rIns="91440" bIns="45720" rtlCol="0" anchor="t">
            <a:noAutofit/>
          </a:bodyPr>
          <a:lstStyle/>
          <a:p>
            <a:pPr marL="0" indent="0">
              <a:spcBef>
                <a:spcPts val="0"/>
              </a:spcBef>
              <a:buNone/>
            </a:pPr>
            <a:r>
              <a:rPr lang="en-GB" sz="1400" dirty="0">
                <a:latin typeface="Roboto Mono"/>
                <a:ea typeface="Roboto Mono"/>
              </a:rPr>
              <a:t>name: Example - Build and Test</a:t>
            </a:r>
          </a:p>
          <a:p>
            <a:pPr marL="0" indent="0">
              <a:spcBef>
                <a:spcPts val="0"/>
              </a:spcBef>
              <a:buNone/>
            </a:pPr>
            <a:r>
              <a:rPr lang="en-GB" sz="1400" dirty="0">
                <a:latin typeface="Roboto Mono"/>
                <a:ea typeface="Roboto Mono"/>
              </a:rPr>
              <a:t>on: push</a:t>
            </a:r>
          </a:p>
          <a:p>
            <a:pPr marL="0" indent="0">
              <a:spcBef>
                <a:spcPts val="0"/>
              </a:spcBef>
              <a:buNone/>
            </a:pPr>
            <a:endParaRPr lang="en-GB" sz="1400" dirty="0">
              <a:latin typeface="Roboto Mono" pitchFamily="2" charset="0"/>
              <a:ea typeface="Roboto Mono" pitchFamily="2" charset="0"/>
            </a:endParaRPr>
          </a:p>
          <a:p>
            <a:pPr marL="0" indent="0">
              <a:spcBef>
                <a:spcPts val="0"/>
              </a:spcBef>
              <a:buNone/>
            </a:pPr>
            <a:r>
              <a:rPr lang="en-GB" sz="1400" dirty="0">
                <a:latin typeface="Roboto Mono"/>
                <a:ea typeface="Roboto Mono"/>
              </a:rPr>
              <a:t>jobs:</a:t>
            </a:r>
          </a:p>
          <a:p>
            <a:pPr marL="0" indent="0">
              <a:spcBef>
                <a:spcPts val="0"/>
              </a:spcBef>
              <a:buNone/>
            </a:pPr>
            <a:r>
              <a:rPr lang="en-GB" sz="1400" dirty="0">
                <a:latin typeface="Roboto Mono"/>
                <a:ea typeface="Roboto Mono"/>
              </a:rPr>
              <a:t>  build-and-test:</a:t>
            </a:r>
          </a:p>
          <a:p>
            <a:pPr marL="0" indent="0">
              <a:spcBef>
                <a:spcPts val="0"/>
              </a:spcBef>
              <a:buNone/>
            </a:pPr>
            <a:r>
              <a:rPr lang="en-GB" sz="1400" dirty="0">
                <a:latin typeface="Roboto Mono"/>
                <a:ea typeface="Roboto Mono"/>
              </a:rPr>
              <a:t>    runs-on: ubuntu-latest</a:t>
            </a:r>
          </a:p>
          <a:p>
            <a:pPr marL="0" indent="0">
              <a:spcBef>
                <a:spcPts val="0"/>
              </a:spcBef>
              <a:buNone/>
            </a:pPr>
            <a:r>
              <a:rPr lang="en-GB" sz="1400" dirty="0">
                <a:latin typeface="Roboto Mono"/>
                <a:ea typeface="Roboto Mono"/>
              </a:rPr>
              <a:t>    steps:</a:t>
            </a:r>
          </a:p>
          <a:p>
            <a:pPr marL="0" indent="0">
              <a:spcBef>
                <a:spcPts val="0"/>
              </a:spcBef>
              <a:buNone/>
            </a:pPr>
            <a:r>
              <a:rPr lang="en-GB" sz="1400" dirty="0">
                <a:latin typeface="Roboto Mono"/>
                <a:ea typeface="Roboto Mono"/>
              </a:rPr>
              <a:t>      - name: Checkout Code</a:t>
            </a:r>
          </a:p>
          <a:p>
            <a:pPr marL="0" indent="0">
              <a:spcBef>
                <a:spcPts val="0"/>
              </a:spcBef>
              <a:buNone/>
            </a:pPr>
            <a:r>
              <a:rPr lang="en-GB" sz="1400" dirty="0">
                <a:latin typeface="Roboto Mono"/>
                <a:ea typeface="Roboto Mono"/>
              </a:rPr>
              <a:t>        uses: actions/checkout@v2</a:t>
            </a:r>
          </a:p>
          <a:p>
            <a:pPr marL="0" indent="0">
              <a:spcBef>
                <a:spcPts val="0"/>
              </a:spcBef>
              <a:buNone/>
            </a:pPr>
            <a:endParaRPr lang="en-GB" sz="1400" dirty="0">
              <a:latin typeface="Roboto Mono" pitchFamily="2" charset="0"/>
              <a:ea typeface="Roboto Mono" pitchFamily="2" charset="0"/>
            </a:endParaRPr>
          </a:p>
          <a:p>
            <a:pPr marL="0" indent="0">
              <a:spcBef>
                <a:spcPts val="0"/>
              </a:spcBef>
              <a:buNone/>
            </a:pPr>
            <a:r>
              <a:rPr lang="en-GB" sz="1400" dirty="0">
                <a:latin typeface="Roboto Mono"/>
                <a:ea typeface="Roboto Mono"/>
              </a:rPr>
              <a:t>      - name: Setup Node (JavaScript Action)</a:t>
            </a:r>
          </a:p>
          <a:p>
            <a:pPr marL="0" indent="0">
              <a:spcBef>
                <a:spcPts val="0"/>
              </a:spcBef>
              <a:buNone/>
            </a:pPr>
            <a:r>
              <a:rPr lang="en-GB" sz="1400" dirty="0">
                <a:latin typeface="Roboto Mono"/>
                <a:ea typeface="Roboto Mono"/>
              </a:rPr>
              <a:t>        uses: actions/setup-node@v1</a:t>
            </a:r>
          </a:p>
          <a:p>
            <a:pPr marL="0" indent="0">
              <a:spcBef>
                <a:spcPts val="0"/>
              </a:spcBef>
              <a:buNone/>
            </a:pPr>
            <a:endParaRPr lang="en-GB" sz="1400" dirty="0">
              <a:latin typeface="Roboto Mono" pitchFamily="2" charset="0"/>
              <a:ea typeface="Roboto Mono" pitchFamily="2" charset="0"/>
            </a:endParaRPr>
          </a:p>
          <a:p>
            <a:pPr marL="0" indent="0">
              <a:spcBef>
                <a:spcPts val="0"/>
              </a:spcBef>
              <a:buNone/>
            </a:pPr>
            <a:r>
              <a:rPr lang="en-GB" sz="1400" dirty="0">
                <a:latin typeface="Roboto Mono"/>
                <a:ea typeface="Roboto Mono"/>
              </a:rPr>
              <a:t>      - name: Build and Test (Custom Docker Action)</a:t>
            </a:r>
          </a:p>
          <a:p>
            <a:pPr marL="0" indent="0">
              <a:spcBef>
                <a:spcPts val="0"/>
              </a:spcBef>
              <a:buNone/>
            </a:pPr>
            <a:r>
              <a:rPr lang="en-GB" sz="1400" dirty="0">
                <a:latin typeface="Roboto Mono"/>
                <a:ea typeface="Roboto Mono"/>
              </a:rPr>
              <a:t>        uses: docker://ghcr.io/username/custom-action:latest</a:t>
            </a:r>
          </a:p>
        </p:txBody>
      </p:sp>
    </p:spTree>
    <p:extLst>
      <p:ext uri="{BB962C8B-B14F-4D97-AF65-F5344CB8AC3E}">
        <p14:creationId xmlns:p14="http://schemas.microsoft.com/office/powerpoint/2010/main" val="32877971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5">
            <a:extLst>
              <a:ext uri="{FF2B5EF4-FFF2-40B4-BE49-F238E27FC236}">
                <a16:creationId xmlns:a16="http://schemas.microsoft.com/office/drawing/2014/main" id="{7CE19171-B11A-F0B2-D185-CC8FB87A16DC}"/>
              </a:ext>
            </a:extLst>
          </p:cNvPr>
          <p:cNvSpPr txBox="1">
            <a:spLocks/>
          </p:cNvSpPr>
          <p:nvPr/>
        </p:nvSpPr>
        <p:spPr>
          <a:xfrm>
            <a:off x="1500187" y="1971242"/>
            <a:ext cx="6143625" cy="771525"/>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GB" sz="3600" dirty="0">
                <a:solidFill>
                  <a:srgbClr val="0978D8"/>
                </a:solidFill>
              </a:rPr>
              <a:t>9.2 Demonstrate how to troubleshoot JavaScript actions</a:t>
            </a:r>
          </a:p>
        </p:txBody>
      </p:sp>
    </p:spTree>
    <p:extLst>
      <p:ext uri="{BB962C8B-B14F-4D97-AF65-F5344CB8AC3E}">
        <p14:creationId xmlns:p14="http://schemas.microsoft.com/office/powerpoint/2010/main" val="25301217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Troubleshooting JavaScript actions</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p:txBody>
          <a:bodyPr/>
          <a:lstStyle/>
          <a:p>
            <a:r>
              <a:rPr lang="en-GB" b="1" dirty="0"/>
              <a:t>Check action logs </a:t>
            </a:r>
            <a:r>
              <a:rPr lang="en-GB" dirty="0"/>
              <a:t>for errors or unexpected </a:t>
            </a:r>
            <a:r>
              <a:rPr lang="en-GB" dirty="0" err="1"/>
              <a:t>behaviors</a:t>
            </a:r>
            <a:endParaRPr lang="en-GB" dirty="0"/>
          </a:p>
          <a:p>
            <a:r>
              <a:rPr lang="en-GB" b="1" dirty="0"/>
              <a:t>Validate action's inputs</a:t>
            </a:r>
            <a:r>
              <a:rPr lang="en-GB" dirty="0"/>
              <a:t>: Ensure correct and expected inputs are provided</a:t>
            </a:r>
          </a:p>
          <a:p>
            <a:r>
              <a:rPr lang="en-GB" b="1" dirty="0"/>
              <a:t>Dependency issues</a:t>
            </a:r>
            <a:r>
              <a:rPr lang="en-GB" dirty="0"/>
              <a:t>: Make sure all necessary packages and versions are correctly specified</a:t>
            </a:r>
          </a:p>
          <a:p>
            <a:r>
              <a:rPr lang="en-GB" b="1" dirty="0"/>
              <a:t>Action's code</a:t>
            </a:r>
            <a:r>
              <a:rPr lang="en-GB" dirty="0"/>
              <a:t>: Examine the JavaScript source code for the action (if open source)</a:t>
            </a:r>
            <a:endParaRPr lang="en-US" dirty="0"/>
          </a:p>
        </p:txBody>
      </p:sp>
    </p:spTree>
    <p:extLst>
      <p:ext uri="{BB962C8B-B14F-4D97-AF65-F5344CB8AC3E}">
        <p14:creationId xmlns:p14="http://schemas.microsoft.com/office/powerpoint/2010/main" val="3439969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Debugging a JavaScript action</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a:xfrm>
            <a:off x="1111567" y="847156"/>
            <a:ext cx="8032433" cy="4319872"/>
          </a:xfrm>
        </p:spPr>
        <p:txBody>
          <a:bodyPr vert="horz" lIns="91440" tIns="45720" rIns="91440" bIns="45720" rtlCol="0" anchor="t">
            <a:noAutofit/>
          </a:bodyPr>
          <a:lstStyle/>
          <a:p>
            <a:pPr marL="0" indent="0">
              <a:spcBef>
                <a:spcPts val="0"/>
              </a:spcBef>
              <a:buNone/>
            </a:pPr>
            <a:r>
              <a:rPr lang="en-US" sz="1400" dirty="0">
                <a:latin typeface="Roboto Mono"/>
                <a:ea typeface="Roboto Mono"/>
              </a:rPr>
              <a:t>name: Debug JS Action</a:t>
            </a:r>
          </a:p>
          <a:p>
            <a:pPr marL="0" indent="0">
              <a:spcBef>
                <a:spcPts val="0"/>
              </a:spcBef>
              <a:buNone/>
            </a:pPr>
            <a:r>
              <a:rPr lang="en-US" sz="1400" dirty="0">
                <a:latin typeface="Roboto Mono"/>
                <a:ea typeface="Roboto Mono"/>
              </a:rPr>
              <a:t>on: push</a:t>
            </a:r>
          </a:p>
          <a:p>
            <a:pPr marL="0" indent="0">
              <a:spcBef>
                <a:spcPts val="0"/>
              </a:spcBef>
              <a:buNone/>
            </a:pPr>
            <a:endParaRPr lang="en-US" sz="1400" dirty="0">
              <a:latin typeface="Roboto Mono" pitchFamily="2" charset="0"/>
              <a:ea typeface="Roboto Mono" pitchFamily="2" charset="0"/>
            </a:endParaRPr>
          </a:p>
          <a:p>
            <a:pPr marL="0" indent="0">
              <a:spcBef>
                <a:spcPts val="0"/>
              </a:spcBef>
              <a:buNone/>
            </a:pPr>
            <a:r>
              <a:rPr lang="en-US" sz="1400" dirty="0">
                <a:latin typeface="Roboto Mono"/>
                <a:ea typeface="Roboto Mono"/>
              </a:rPr>
              <a:t>jobs:</a:t>
            </a:r>
          </a:p>
          <a:p>
            <a:pPr marL="0" indent="0">
              <a:spcBef>
                <a:spcPts val="0"/>
              </a:spcBef>
              <a:buNone/>
            </a:pPr>
            <a:r>
              <a:rPr lang="en-US" sz="1400" dirty="0">
                <a:latin typeface="Roboto Mono"/>
                <a:ea typeface="Roboto Mono"/>
              </a:rPr>
              <a:t>  debug:</a:t>
            </a:r>
          </a:p>
          <a:p>
            <a:pPr marL="0" indent="0">
              <a:spcBef>
                <a:spcPts val="0"/>
              </a:spcBef>
              <a:buNone/>
            </a:pPr>
            <a:r>
              <a:rPr lang="en-US" sz="1400" dirty="0">
                <a:latin typeface="Roboto Mono"/>
                <a:ea typeface="Roboto Mono"/>
              </a:rPr>
              <a:t>    runs-on: ubuntu-latest</a:t>
            </a:r>
          </a:p>
          <a:p>
            <a:pPr marL="0" indent="0">
              <a:spcBef>
                <a:spcPts val="0"/>
              </a:spcBef>
              <a:buNone/>
            </a:pPr>
            <a:r>
              <a:rPr lang="en-US" sz="1400" dirty="0">
                <a:latin typeface="Roboto Mono"/>
                <a:ea typeface="Roboto Mono"/>
              </a:rPr>
              <a:t>    steps:</a:t>
            </a:r>
          </a:p>
          <a:p>
            <a:pPr marL="0" indent="0">
              <a:spcBef>
                <a:spcPts val="0"/>
              </a:spcBef>
              <a:buNone/>
            </a:pPr>
            <a:r>
              <a:rPr lang="en-US" sz="1400" dirty="0">
                <a:latin typeface="Roboto Mono"/>
                <a:ea typeface="Roboto Mono"/>
              </a:rPr>
              <a:t>      - name: Problematic Action</a:t>
            </a:r>
          </a:p>
          <a:p>
            <a:pPr marL="0" indent="0">
              <a:spcBef>
                <a:spcPts val="0"/>
              </a:spcBef>
              <a:buNone/>
            </a:pPr>
            <a:r>
              <a:rPr lang="en-US" sz="1400" dirty="0">
                <a:latin typeface="Roboto Mono"/>
                <a:ea typeface="Roboto Mono"/>
              </a:rPr>
              <a:t>        id: problematic</a:t>
            </a:r>
          </a:p>
          <a:p>
            <a:pPr marL="0" indent="0">
              <a:spcBef>
                <a:spcPts val="0"/>
              </a:spcBef>
              <a:buNone/>
            </a:pPr>
            <a:r>
              <a:rPr lang="en-US" sz="1400" dirty="0">
                <a:latin typeface="Roboto Mono"/>
                <a:ea typeface="Roboto Mono"/>
              </a:rPr>
              <a:t>        uses: actions/problematic-action@v1</a:t>
            </a:r>
          </a:p>
          <a:p>
            <a:pPr marL="0" indent="0">
              <a:spcBef>
                <a:spcPts val="0"/>
              </a:spcBef>
              <a:buNone/>
            </a:pPr>
            <a:r>
              <a:rPr lang="en-US" sz="1400" dirty="0">
                <a:latin typeface="Roboto Mono"/>
                <a:ea typeface="Roboto Mono"/>
              </a:rPr>
              <a:t>        with:</a:t>
            </a:r>
          </a:p>
          <a:p>
            <a:pPr marL="0" indent="0">
              <a:spcBef>
                <a:spcPts val="0"/>
              </a:spcBef>
              <a:buNone/>
            </a:pPr>
            <a:r>
              <a:rPr lang="en-US" sz="1400" dirty="0">
                <a:latin typeface="Roboto Mono"/>
                <a:ea typeface="Roboto Mono"/>
              </a:rPr>
              <a:t>          some-input: 'value'</a:t>
            </a:r>
          </a:p>
          <a:p>
            <a:pPr marL="0" indent="0">
              <a:spcBef>
                <a:spcPts val="0"/>
              </a:spcBef>
              <a:buNone/>
            </a:pPr>
            <a:r>
              <a:rPr lang="en-US" sz="1400" dirty="0">
                <a:latin typeface="Roboto Mono"/>
                <a:ea typeface="Roboto Mono"/>
              </a:rPr>
              <a:t>        # Add environment variable to enable detailed logging</a:t>
            </a:r>
          </a:p>
          <a:p>
            <a:pPr marL="0" indent="0">
              <a:spcBef>
                <a:spcPts val="0"/>
              </a:spcBef>
              <a:buNone/>
            </a:pPr>
            <a:r>
              <a:rPr lang="en-US" sz="1400" dirty="0">
                <a:latin typeface="Roboto Mono"/>
                <a:ea typeface="Roboto Mono"/>
              </a:rPr>
              <a:t>        env:</a:t>
            </a:r>
          </a:p>
          <a:p>
            <a:pPr marL="0" indent="0">
              <a:spcBef>
                <a:spcPts val="0"/>
              </a:spcBef>
              <a:buNone/>
            </a:pPr>
            <a:r>
              <a:rPr lang="en-US" sz="1400" dirty="0">
                <a:latin typeface="Roboto Mono"/>
                <a:ea typeface="Roboto Mono"/>
              </a:rPr>
              <a:t>          ACTIONS_STEP_DEBUG: true</a:t>
            </a:r>
          </a:p>
        </p:txBody>
      </p:sp>
    </p:spTree>
    <p:extLst>
      <p:ext uri="{BB962C8B-B14F-4D97-AF65-F5344CB8AC3E}">
        <p14:creationId xmlns:p14="http://schemas.microsoft.com/office/powerpoint/2010/main" val="90514405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5">
            <a:extLst>
              <a:ext uri="{FF2B5EF4-FFF2-40B4-BE49-F238E27FC236}">
                <a16:creationId xmlns:a16="http://schemas.microsoft.com/office/drawing/2014/main" id="{7CE19171-B11A-F0B2-D185-CC8FB87A16DC}"/>
              </a:ext>
            </a:extLst>
          </p:cNvPr>
          <p:cNvSpPr txBox="1">
            <a:spLocks/>
          </p:cNvSpPr>
          <p:nvPr/>
        </p:nvSpPr>
        <p:spPr>
          <a:xfrm>
            <a:off x="1500187" y="1971242"/>
            <a:ext cx="6143625" cy="771525"/>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GB" sz="3600" dirty="0">
                <a:solidFill>
                  <a:srgbClr val="0978D8"/>
                </a:solidFill>
              </a:rPr>
              <a:t>9.3 Demonstrate how to troubleshoot Docker container actions</a:t>
            </a:r>
          </a:p>
        </p:txBody>
      </p:sp>
    </p:spTree>
    <p:extLst>
      <p:ext uri="{BB962C8B-B14F-4D97-AF65-F5344CB8AC3E}">
        <p14:creationId xmlns:p14="http://schemas.microsoft.com/office/powerpoint/2010/main" val="381827829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E785BEF-5805-305A-23FF-1BB88D477F88}"/>
              </a:ext>
            </a:extLst>
          </p:cNvPr>
          <p:cNvSpPr>
            <a:spLocks noGrp="1"/>
          </p:cNvSpPr>
          <p:nvPr>
            <p:ph type="body" sz="quarter" idx="11"/>
          </p:nvPr>
        </p:nvSpPr>
        <p:spPr>
          <a:xfrm>
            <a:off x="4477512" y="382901"/>
            <a:ext cx="4435901" cy="728568"/>
          </a:xfrm>
        </p:spPr>
        <p:txBody>
          <a:bodyPr/>
          <a:lstStyle/>
          <a:p>
            <a:r>
              <a:rPr lang="en-US" dirty="0"/>
              <a:t>Lesson 10: Detail Action Components</a:t>
            </a:r>
          </a:p>
        </p:txBody>
      </p:sp>
      <p:sp>
        <p:nvSpPr>
          <p:cNvPr id="3" name="Text Placeholder 2">
            <a:extLst>
              <a:ext uri="{FF2B5EF4-FFF2-40B4-BE49-F238E27FC236}">
                <a16:creationId xmlns:a16="http://schemas.microsoft.com/office/drawing/2014/main" id="{E3CDC3F4-DF86-6837-4352-BE6EBD430460}"/>
              </a:ext>
            </a:extLst>
          </p:cNvPr>
          <p:cNvSpPr>
            <a:spLocks noGrp="1"/>
          </p:cNvSpPr>
          <p:nvPr>
            <p:ph type="body" sz="quarter" idx="12"/>
          </p:nvPr>
        </p:nvSpPr>
        <p:spPr>
          <a:xfrm>
            <a:off x="4896100" y="1076441"/>
            <a:ext cx="4239746" cy="3590975"/>
          </a:xfrm>
        </p:spPr>
        <p:txBody>
          <a:bodyPr>
            <a:normAutofit/>
          </a:bodyPr>
          <a:lstStyle/>
          <a:p>
            <a:pPr>
              <a:spcBef>
                <a:spcPts val="200"/>
              </a:spcBef>
              <a:spcAft>
                <a:spcPts val="400"/>
              </a:spcAft>
            </a:pPr>
            <a:r>
              <a:rPr lang="en-GB" sz="1800" dirty="0"/>
              <a:t>10.1 Identify the files and directory structure needed to create an action</a:t>
            </a:r>
          </a:p>
          <a:p>
            <a:pPr>
              <a:spcBef>
                <a:spcPts val="200"/>
              </a:spcBef>
              <a:spcAft>
                <a:spcPts val="400"/>
              </a:spcAft>
            </a:pPr>
            <a:r>
              <a:rPr lang="en-GB" sz="1800" dirty="0"/>
              <a:t>10.2 Identify the metadata and syntax needed to create an action</a:t>
            </a:r>
          </a:p>
          <a:p>
            <a:pPr>
              <a:spcBef>
                <a:spcPts val="200"/>
              </a:spcBef>
              <a:spcAft>
                <a:spcPts val="400"/>
              </a:spcAft>
            </a:pPr>
            <a:r>
              <a:rPr lang="en-GB" sz="1800" dirty="0"/>
              <a:t>10.3 Implement workflow commands within an action to communicate with the runner, including exit codes</a:t>
            </a:r>
          </a:p>
          <a:p>
            <a:endParaRPr lang="en-US" sz="1800" dirty="0"/>
          </a:p>
        </p:txBody>
      </p:sp>
      <p:pic>
        <p:nvPicPr>
          <p:cNvPr id="4" name="Picture 2" descr="GitHub Actions badge image. Certification. Intermediate level. Issued by GitHub">
            <a:extLst>
              <a:ext uri="{FF2B5EF4-FFF2-40B4-BE49-F238E27FC236}">
                <a16:creationId xmlns:a16="http://schemas.microsoft.com/office/drawing/2014/main" id="{9F8AE429-9549-BF3C-E795-7AB19D21B8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9156" y="952500"/>
            <a:ext cx="3238500" cy="3238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393710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5">
            <a:extLst>
              <a:ext uri="{FF2B5EF4-FFF2-40B4-BE49-F238E27FC236}">
                <a16:creationId xmlns:a16="http://schemas.microsoft.com/office/drawing/2014/main" id="{7CE19171-B11A-F0B2-D185-CC8FB87A16DC}"/>
              </a:ext>
            </a:extLst>
          </p:cNvPr>
          <p:cNvSpPr txBox="1">
            <a:spLocks/>
          </p:cNvSpPr>
          <p:nvPr/>
        </p:nvSpPr>
        <p:spPr>
          <a:xfrm>
            <a:off x="1500187" y="1776412"/>
            <a:ext cx="6143625" cy="771525"/>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GB" sz="3600" dirty="0">
                <a:solidFill>
                  <a:srgbClr val="0978D8"/>
                </a:solidFill>
              </a:rPr>
              <a:t>10.1 Identify the files and directory structure needed to create an action</a:t>
            </a:r>
          </a:p>
        </p:txBody>
      </p:sp>
    </p:spTree>
    <p:extLst>
      <p:ext uri="{BB962C8B-B14F-4D97-AF65-F5344CB8AC3E}">
        <p14:creationId xmlns:p14="http://schemas.microsoft.com/office/powerpoint/2010/main" val="305833201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Action files and structure</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a:xfrm>
            <a:off x="900501" y="755073"/>
            <a:ext cx="7333862" cy="3887873"/>
          </a:xfrm>
        </p:spPr>
        <p:txBody>
          <a:bodyPr/>
          <a:lstStyle/>
          <a:p>
            <a:r>
              <a:rPr lang="en-US" dirty="0"/>
              <a:t>Main directories</a:t>
            </a:r>
          </a:p>
          <a:p>
            <a:pPr lvl="1"/>
            <a:r>
              <a:rPr lang="en-US" b="1" dirty="0" err="1"/>
              <a:t>src</a:t>
            </a:r>
            <a:r>
              <a:rPr lang="en-US" dirty="0"/>
              <a:t> for source code</a:t>
            </a:r>
          </a:p>
          <a:p>
            <a:pPr lvl="1"/>
            <a:r>
              <a:rPr lang="en-US" b="1" dirty="0"/>
              <a:t>lib</a:t>
            </a:r>
            <a:r>
              <a:rPr lang="en-US" dirty="0"/>
              <a:t> for compiled code (for JavaScript actions)</a:t>
            </a:r>
          </a:p>
          <a:p>
            <a:r>
              <a:rPr lang="en-US" dirty="0"/>
              <a:t>Required files</a:t>
            </a:r>
          </a:p>
          <a:p>
            <a:pPr lvl="1"/>
            <a:r>
              <a:rPr lang="en-US" b="1" dirty="0" err="1"/>
              <a:t>action.yml</a:t>
            </a:r>
            <a:r>
              <a:rPr lang="en-US" b="1" dirty="0"/>
              <a:t> </a:t>
            </a:r>
            <a:r>
              <a:rPr lang="en-US" dirty="0"/>
              <a:t>or </a:t>
            </a:r>
            <a:r>
              <a:rPr lang="en-US" b="1" dirty="0" err="1"/>
              <a:t>action.yaml</a:t>
            </a:r>
            <a:r>
              <a:rPr lang="en-US" b="1" dirty="0"/>
              <a:t> </a:t>
            </a:r>
            <a:r>
              <a:rPr lang="en-US" dirty="0"/>
              <a:t>(metadata file)</a:t>
            </a:r>
          </a:p>
          <a:p>
            <a:pPr lvl="1"/>
            <a:r>
              <a:rPr lang="en-US" b="1" dirty="0"/>
              <a:t>README.md </a:t>
            </a:r>
            <a:r>
              <a:rPr lang="en-US" dirty="0"/>
              <a:t>(documentation)</a:t>
            </a:r>
          </a:p>
          <a:p>
            <a:r>
              <a:rPr lang="en-US" dirty="0"/>
              <a:t>Optional files</a:t>
            </a:r>
          </a:p>
          <a:p>
            <a:pPr lvl="1"/>
            <a:r>
              <a:rPr lang="en-US" b="1" dirty="0"/>
              <a:t>LICENSE</a:t>
            </a:r>
          </a:p>
          <a:p>
            <a:pPr lvl="1"/>
            <a:r>
              <a:rPr lang="en-US" b="1" dirty="0"/>
              <a:t>.</a:t>
            </a:r>
            <a:r>
              <a:rPr lang="en-US" b="1" dirty="0" err="1"/>
              <a:t>gitignore</a:t>
            </a:r>
            <a:endParaRPr lang="en-US" b="1" dirty="0"/>
          </a:p>
          <a:p>
            <a:pPr lvl="1"/>
            <a:r>
              <a:rPr lang="en-US" dirty="0"/>
              <a:t>other dependencies or configuration files</a:t>
            </a:r>
          </a:p>
        </p:txBody>
      </p:sp>
    </p:spTree>
    <p:extLst>
      <p:ext uri="{BB962C8B-B14F-4D97-AF65-F5344CB8AC3E}">
        <p14:creationId xmlns:p14="http://schemas.microsoft.com/office/powerpoint/2010/main" val="4288368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Session Recordings</a:t>
            </a:r>
          </a:p>
        </p:txBody>
      </p:sp>
      <p:pic>
        <p:nvPicPr>
          <p:cNvPr id="3" name="Picture 2">
            <a:extLst>
              <a:ext uri="{FF2B5EF4-FFF2-40B4-BE49-F238E27FC236}">
                <a16:creationId xmlns:a16="http://schemas.microsoft.com/office/drawing/2014/main" id="{A682D6C8-DD29-4E96-9F01-538A6242E079}"/>
              </a:ext>
            </a:extLst>
          </p:cNvPr>
          <p:cNvPicPr>
            <a:picLocks noChangeAspect="1"/>
          </p:cNvPicPr>
          <p:nvPr/>
        </p:nvPicPr>
        <p:blipFill>
          <a:blip r:embed="rId2"/>
          <a:stretch>
            <a:fillRect/>
          </a:stretch>
        </p:blipFill>
        <p:spPr>
          <a:xfrm>
            <a:off x="1080178" y="861004"/>
            <a:ext cx="6983643" cy="3654152"/>
          </a:xfrm>
          <a:prstGeom prst="rect">
            <a:avLst/>
          </a:prstGeom>
          <a:ln w="19050">
            <a:solidFill>
              <a:schemeClr val="tx1"/>
            </a:solidFill>
          </a:ln>
        </p:spPr>
      </p:pic>
    </p:spTree>
    <p:extLst>
      <p:ext uri="{BB962C8B-B14F-4D97-AF65-F5344CB8AC3E}">
        <p14:creationId xmlns:p14="http://schemas.microsoft.com/office/powerpoint/2010/main" val="329154457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Example directory structure</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a:xfrm>
            <a:off x="1444075" y="979492"/>
            <a:ext cx="8032433" cy="4319872"/>
          </a:xfrm>
        </p:spPr>
        <p:txBody>
          <a:bodyPr vert="horz" lIns="91440" tIns="45720" rIns="91440" bIns="45720" rtlCol="0" anchor="t">
            <a:noAutofit/>
          </a:bodyPr>
          <a:lstStyle/>
          <a:p>
            <a:pPr marL="0" indent="0">
              <a:spcBef>
                <a:spcPts val="0"/>
              </a:spcBef>
              <a:buNone/>
            </a:pPr>
            <a:r>
              <a:rPr lang="en-US" sz="1600" dirty="0">
                <a:latin typeface="Roboto Mono"/>
                <a:ea typeface="Roboto Mono"/>
              </a:rPr>
              <a:t>my-action/</a:t>
            </a:r>
          </a:p>
          <a:p>
            <a:pPr marL="0" indent="0">
              <a:spcBef>
                <a:spcPts val="0"/>
              </a:spcBef>
              <a:buNone/>
            </a:pPr>
            <a:r>
              <a:rPr lang="en-US" sz="1600" dirty="0">
                <a:latin typeface="Roboto Mono"/>
                <a:ea typeface="Roboto Mono"/>
              </a:rPr>
              <a:t>├── </a:t>
            </a:r>
            <a:r>
              <a:rPr lang="en-US" sz="1600" dirty="0" err="1">
                <a:latin typeface="Roboto Mono"/>
                <a:ea typeface="Roboto Mono"/>
              </a:rPr>
              <a:t>action.yml</a:t>
            </a:r>
            <a:endParaRPr lang="en-US" sz="1600" dirty="0">
              <a:latin typeface="Roboto Mono"/>
              <a:ea typeface="Roboto Mono"/>
            </a:endParaRPr>
          </a:p>
          <a:p>
            <a:pPr marL="0" indent="0">
              <a:spcBef>
                <a:spcPts val="0"/>
              </a:spcBef>
              <a:buNone/>
            </a:pPr>
            <a:r>
              <a:rPr lang="en-US" sz="1600" dirty="0">
                <a:latin typeface="Roboto Mono"/>
                <a:ea typeface="Roboto Mono"/>
              </a:rPr>
              <a:t>├── README.md</a:t>
            </a:r>
          </a:p>
          <a:p>
            <a:pPr marL="0" indent="0">
              <a:spcBef>
                <a:spcPts val="0"/>
              </a:spcBef>
              <a:buNone/>
            </a:pPr>
            <a:r>
              <a:rPr lang="en-US" sz="1600" dirty="0">
                <a:latin typeface="Roboto Mono"/>
                <a:ea typeface="Roboto Mono"/>
              </a:rPr>
              <a:t>├── .</a:t>
            </a:r>
            <a:r>
              <a:rPr lang="en-US" sz="1600" dirty="0" err="1">
                <a:latin typeface="Roboto Mono"/>
                <a:ea typeface="Roboto Mono"/>
              </a:rPr>
              <a:t>gitignore</a:t>
            </a:r>
            <a:endParaRPr lang="en-US" sz="1600" dirty="0">
              <a:latin typeface="Roboto Mono"/>
              <a:ea typeface="Roboto Mono"/>
            </a:endParaRPr>
          </a:p>
          <a:p>
            <a:pPr marL="0" indent="0">
              <a:spcBef>
                <a:spcPts val="0"/>
              </a:spcBef>
              <a:buNone/>
            </a:pPr>
            <a:r>
              <a:rPr lang="en-US" sz="1600" dirty="0">
                <a:latin typeface="Roboto Mono"/>
                <a:ea typeface="Roboto Mono"/>
              </a:rPr>
              <a:t>├── </a:t>
            </a:r>
            <a:r>
              <a:rPr lang="en-US" sz="1600" dirty="0" err="1">
                <a:latin typeface="Roboto Mono"/>
                <a:ea typeface="Roboto Mono"/>
              </a:rPr>
              <a:t>src</a:t>
            </a:r>
            <a:r>
              <a:rPr lang="en-US" sz="1600" dirty="0">
                <a:latin typeface="Roboto Mono"/>
                <a:ea typeface="Roboto Mono"/>
              </a:rPr>
              <a:t>/</a:t>
            </a:r>
          </a:p>
          <a:p>
            <a:pPr marL="0" indent="0">
              <a:spcBef>
                <a:spcPts val="0"/>
              </a:spcBef>
              <a:buNone/>
            </a:pPr>
            <a:r>
              <a:rPr lang="en-US" sz="1600" dirty="0">
                <a:latin typeface="Roboto Mono"/>
                <a:ea typeface="Roboto Mono"/>
              </a:rPr>
              <a:t>│   └── index.js</a:t>
            </a:r>
          </a:p>
          <a:p>
            <a:pPr marL="0" indent="0">
              <a:spcBef>
                <a:spcPts val="0"/>
              </a:spcBef>
              <a:buNone/>
            </a:pPr>
            <a:r>
              <a:rPr lang="en-US" sz="1600" dirty="0">
                <a:latin typeface="Roboto Mono"/>
                <a:ea typeface="Roboto Mono"/>
              </a:rPr>
              <a:t>└── lib/</a:t>
            </a:r>
          </a:p>
          <a:p>
            <a:pPr marL="0" indent="0">
              <a:spcBef>
                <a:spcPts val="0"/>
              </a:spcBef>
              <a:buNone/>
            </a:pPr>
            <a:r>
              <a:rPr lang="en-US" sz="1600" dirty="0">
                <a:latin typeface="Roboto Mono"/>
                <a:ea typeface="Roboto Mono"/>
              </a:rPr>
              <a:t>    └── index.js</a:t>
            </a:r>
          </a:p>
        </p:txBody>
      </p:sp>
      <p:sp>
        <p:nvSpPr>
          <p:cNvPr id="4" name="Rectangle: Rounded Corners 3">
            <a:extLst>
              <a:ext uri="{FF2B5EF4-FFF2-40B4-BE49-F238E27FC236}">
                <a16:creationId xmlns:a16="http://schemas.microsoft.com/office/drawing/2014/main" id="{C927C999-A632-A489-ADA4-DA9FBED378FD}"/>
              </a:ext>
            </a:extLst>
          </p:cNvPr>
          <p:cNvSpPr/>
          <p:nvPr/>
        </p:nvSpPr>
        <p:spPr>
          <a:xfrm>
            <a:off x="4295443" y="1796953"/>
            <a:ext cx="4108899" cy="1549594"/>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t>Bottom line: Follow GitHub's Marketplace submission guidelines</a:t>
            </a:r>
            <a:br>
              <a:rPr lang="en-US" sz="2000" dirty="0"/>
            </a:br>
            <a:r>
              <a:rPr lang="en-US" sz="2000" b="1" dirty="0">
                <a:solidFill>
                  <a:srgbClr val="FFFF00"/>
                </a:solidFill>
              </a:rPr>
              <a:t>timw.info/mkt</a:t>
            </a:r>
          </a:p>
        </p:txBody>
      </p:sp>
    </p:spTree>
    <p:extLst>
      <p:ext uri="{BB962C8B-B14F-4D97-AF65-F5344CB8AC3E}">
        <p14:creationId xmlns:p14="http://schemas.microsoft.com/office/powerpoint/2010/main" val="504307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5">
            <a:extLst>
              <a:ext uri="{FF2B5EF4-FFF2-40B4-BE49-F238E27FC236}">
                <a16:creationId xmlns:a16="http://schemas.microsoft.com/office/drawing/2014/main" id="{7CE19171-B11A-F0B2-D185-CC8FB87A16DC}"/>
              </a:ext>
            </a:extLst>
          </p:cNvPr>
          <p:cNvSpPr txBox="1">
            <a:spLocks/>
          </p:cNvSpPr>
          <p:nvPr/>
        </p:nvSpPr>
        <p:spPr>
          <a:xfrm>
            <a:off x="1500187" y="1811049"/>
            <a:ext cx="6143625" cy="771525"/>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GB" sz="3600" dirty="0">
                <a:solidFill>
                  <a:srgbClr val="0978D8"/>
                </a:solidFill>
              </a:rPr>
              <a:t>10.2 Identify the metadata and syntax needed to create an action</a:t>
            </a:r>
          </a:p>
        </p:txBody>
      </p:sp>
    </p:spTree>
    <p:extLst>
      <p:ext uri="{BB962C8B-B14F-4D97-AF65-F5344CB8AC3E}">
        <p14:creationId xmlns:p14="http://schemas.microsoft.com/office/powerpoint/2010/main" val="103488068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Action metadata and syntax</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p:txBody>
          <a:bodyPr/>
          <a:lstStyle/>
          <a:p>
            <a:r>
              <a:rPr lang="en-US" b="1" dirty="0" err="1"/>
              <a:t>action.yml</a:t>
            </a:r>
            <a:r>
              <a:rPr lang="en-US" b="1" dirty="0"/>
              <a:t> </a:t>
            </a:r>
            <a:r>
              <a:rPr lang="en-US" dirty="0"/>
              <a:t>contents: </a:t>
            </a:r>
            <a:r>
              <a:rPr lang="en-US" b="1" dirty="0"/>
              <a:t>name</a:t>
            </a:r>
            <a:r>
              <a:rPr lang="en-US" dirty="0"/>
              <a:t>, </a:t>
            </a:r>
            <a:r>
              <a:rPr lang="en-US" b="1" dirty="0"/>
              <a:t>description</a:t>
            </a:r>
            <a:r>
              <a:rPr lang="en-US" dirty="0"/>
              <a:t>, </a:t>
            </a:r>
            <a:r>
              <a:rPr lang="en-US" b="1" dirty="0"/>
              <a:t>inputs</a:t>
            </a:r>
            <a:r>
              <a:rPr lang="en-US" dirty="0"/>
              <a:t>, </a:t>
            </a:r>
            <a:r>
              <a:rPr lang="en-US" b="1" dirty="0"/>
              <a:t>outputs</a:t>
            </a:r>
            <a:r>
              <a:rPr lang="en-US" dirty="0"/>
              <a:t>, </a:t>
            </a:r>
            <a:r>
              <a:rPr lang="en-US" b="1" dirty="0"/>
              <a:t>runs</a:t>
            </a:r>
          </a:p>
          <a:p>
            <a:r>
              <a:rPr lang="en-US" dirty="0"/>
              <a:t>Specify </a:t>
            </a:r>
            <a:r>
              <a:rPr lang="en-US" b="1" dirty="0" err="1"/>
              <a:t>runs.using</a:t>
            </a:r>
            <a:r>
              <a:rPr lang="en-US" b="1" dirty="0"/>
              <a:t> </a:t>
            </a:r>
            <a:r>
              <a:rPr lang="en-US" dirty="0"/>
              <a:t>for the action type (</a:t>
            </a:r>
            <a:r>
              <a:rPr lang="en-US" b="1" dirty="0"/>
              <a:t>node12</a:t>
            </a:r>
            <a:r>
              <a:rPr lang="en-US" dirty="0"/>
              <a:t>, </a:t>
            </a:r>
            <a:r>
              <a:rPr lang="en-US" b="1" dirty="0"/>
              <a:t>docker</a:t>
            </a:r>
            <a:r>
              <a:rPr lang="en-US" dirty="0"/>
              <a:t>, etc.)</a:t>
            </a:r>
          </a:p>
          <a:p>
            <a:r>
              <a:rPr lang="en-US" dirty="0"/>
              <a:t>Define inputs and outputs with keys and descriptions</a:t>
            </a:r>
          </a:p>
        </p:txBody>
      </p:sp>
    </p:spTree>
    <p:extLst>
      <p:ext uri="{BB962C8B-B14F-4D97-AF65-F5344CB8AC3E}">
        <p14:creationId xmlns:p14="http://schemas.microsoft.com/office/powerpoint/2010/main" val="3575032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err="1"/>
              <a:t>action.yml</a:t>
            </a:r>
            <a:r>
              <a:rPr lang="en-US" dirty="0"/>
              <a:t> for a JavaScript action</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a:xfrm>
            <a:off x="1111567" y="817038"/>
            <a:ext cx="8032433" cy="4319872"/>
          </a:xfrm>
        </p:spPr>
        <p:txBody>
          <a:bodyPr vert="horz" lIns="91440" tIns="45720" rIns="91440" bIns="45720" rtlCol="0" anchor="t">
            <a:noAutofit/>
          </a:bodyPr>
          <a:lstStyle/>
          <a:p>
            <a:pPr marL="0" indent="0">
              <a:spcBef>
                <a:spcPts val="0"/>
              </a:spcBef>
              <a:buNone/>
            </a:pPr>
            <a:r>
              <a:rPr lang="en-GB" sz="1800" dirty="0">
                <a:latin typeface="Roboto Mono"/>
                <a:ea typeface="Roboto Mono"/>
              </a:rPr>
              <a:t>name: 'Greet Someone'</a:t>
            </a:r>
          </a:p>
          <a:p>
            <a:pPr marL="0" indent="0">
              <a:spcBef>
                <a:spcPts val="0"/>
              </a:spcBef>
              <a:buNone/>
            </a:pPr>
            <a:r>
              <a:rPr lang="en-GB" sz="1800" dirty="0">
                <a:latin typeface="Roboto Mono"/>
                <a:ea typeface="Roboto Mono"/>
              </a:rPr>
              <a:t>description: 'Greet someone and record the time'</a:t>
            </a:r>
          </a:p>
          <a:p>
            <a:pPr marL="0" indent="0">
              <a:spcBef>
                <a:spcPts val="0"/>
              </a:spcBef>
              <a:buNone/>
            </a:pPr>
            <a:r>
              <a:rPr lang="en-GB" sz="1800" dirty="0">
                <a:latin typeface="Roboto Mono"/>
                <a:ea typeface="Roboto Mono"/>
              </a:rPr>
              <a:t>inputs:</a:t>
            </a:r>
          </a:p>
          <a:p>
            <a:pPr marL="0" indent="0">
              <a:spcBef>
                <a:spcPts val="0"/>
              </a:spcBef>
              <a:buNone/>
            </a:pPr>
            <a:r>
              <a:rPr lang="en-GB" sz="1800" dirty="0">
                <a:latin typeface="Roboto Mono"/>
                <a:ea typeface="Roboto Mono"/>
              </a:rPr>
              <a:t>  who-to-greet:</a:t>
            </a:r>
          </a:p>
          <a:p>
            <a:pPr marL="0" indent="0">
              <a:spcBef>
                <a:spcPts val="0"/>
              </a:spcBef>
              <a:buNone/>
            </a:pPr>
            <a:r>
              <a:rPr lang="en-GB" sz="1800" dirty="0">
                <a:latin typeface="Roboto Mono"/>
                <a:ea typeface="Roboto Mono"/>
              </a:rPr>
              <a:t>    description: 'Who to greet'</a:t>
            </a:r>
          </a:p>
          <a:p>
            <a:pPr marL="0" indent="0">
              <a:spcBef>
                <a:spcPts val="0"/>
              </a:spcBef>
              <a:buNone/>
            </a:pPr>
            <a:r>
              <a:rPr lang="en-GB" sz="1800" dirty="0">
                <a:latin typeface="Roboto Mono"/>
                <a:ea typeface="Roboto Mono"/>
              </a:rPr>
              <a:t>    required: true</a:t>
            </a:r>
          </a:p>
          <a:p>
            <a:pPr marL="0" indent="0">
              <a:spcBef>
                <a:spcPts val="0"/>
              </a:spcBef>
              <a:buNone/>
            </a:pPr>
            <a:r>
              <a:rPr lang="en-GB" sz="1800" dirty="0">
                <a:latin typeface="Roboto Mono"/>
                <a:ea typeface="Roboto Mono"/>
              </a:rPr>
              <a:t>    default: 'World'</a:t>
            </a:r>
          </a:p>
          <a:p>
            <a:pPr marL="0" indent="0">
              <a:spcBef>
                <a:spcPts val="0"/>
              </a:spcBef>
              <a:buNone/>
            </a:pPr>
            <a:r>
              <a:rPr lang="en-GB" sz="1800" dirty="0">
                <a:latin typeface="Roboto Mono"/>
                <a:ea typeface="Roboto Mono"/>
              </a:rPr>
              <a:t>outputs:</a:t>
            </a:r>
          </a:p>
          <a:p>
            <a:pPr marL="0" indent="0">
              <a:spcBef>
                <a:spcPts val="0"/>
              </a:spcBef>
              <a:buNone/>
            </a:pPr>
            <a:r>
              <a:rPr lang="en-GB" sz="1800" dirty="0">
                <a:latin typeface="Roboto Mono"/>
                <a:ea typeface="Roboto Mono"/>
              </a:rPr>
              <a:t>  time:</a:t>
            </a:r>
          </a:p>
          <a:p>
            <a:pPr marL="0" indent="0">
              <a:spcBef>
                <a:spcPts val="0"/>
              </a:spcBef>
              <a:buNone/>
            </a:pPr>
            <a:r>
              <a:rPr lang="en-GB" sz="1800" dirty="0">
                <a:latin typeface="Roboto Mono"/>
                <a:ea typeface="Roboto Mono"/>
              </a:rPr>
              <a:t>    description: 'The time we greeted you'</a:t>
            </a:r>
          </a:p>
          <a:p>
            <a:pPr marL="0" indent="0">
              <a:spcBef>
                <a:spcPts val="0"/>
              </a:spcBef>
              <a:buNone/>
            </a:pPr>
            <a:r>
              <a:rPr lang="en-GB" sz="1800" dirty="0">
                <a:latin typeface="Roboto Mono"/>
                <a:ea typeface="Roboto Mono"/>
              </a:rPr>
              <a:t>runs:</a:t>
            </a:r>
          </a:p>
          <a:p>
            <a:pPr marL="0" indent="0">
              <a:spcBef>
                <a:spcPts val="0"/>
              </a:spcBef>
              <a:buNone/>
            </a:pPr>
            <a:r>
              <a:rPr lang="en-GB" sz="1800" dirty="0">
                <a:latin typeface="Roboto Mono"/>
                <a:ea typeface="Roboto Mono"/>
              </a:rPr>
              <a:t>  using: 'node12'</a:t>
            </a:r>
          </a:p>
          <a:p>
            <a:pPr marL="0" indent="0">
              <a:spcBef>
                <a:spcPts val="0"/>
              </a:spcBef>
              <a:buNone/>
            </a:pPr>
            <a:r>
              <a:rPr lang="en-GB" sz="1800" dirty="0">
                <a:latin typeface="Roboto Mono"/>
                <a:ea typeface="Roboto Mono"/>
              </a:rPr>
              <a:t>  main: '</a:t>
            </a:r>
            <a:r>
              <a:rPr lang="en-GB" sz="1800" dirty="0" err="1">
                <a:latin typeface="Roboto Mono"/>
                <a:ea typeface="Roboto Mono"/>
              </a:rPr>
              <a:t>dist</a:t>
            </a:r>
            <a:r>
              <a:rPr lang="en-GB" sz="1800" dirty="0">
                <a:latin typeface="Roboto Mono"/>
                <a:ea typeface="Roboto Mono"/>
              </a:rPr>
              <a:t>/index.js'</a:t>
            </a:r>
          </a:p>
        </p:txBody>
      </p:sp>
      <p:sp>
        <p:nvSpPr>
          <p:cNvPr id="4" name="Rectangle 3">
            <a:extLst>
              <a:ext uri="{FF2B5EF4-FFF2-40B4-BE49-F238E27FC236}">
                <a16:creationId xmlns:a16="http://schemas.microsoft.com/office/drawing/2014/main" id="{1EF6197B-7FF2-606F-7C4F-E3315438F6A6}"/>
              </a:ext>
            </a:extLst>
          </p:cNvPr>
          <p:cNvSpPr/>
          <p:nvPr/>
        </p:nvSpPr>
        <p:spPr>
          <a:xfrm>
            <a:off x="1111567" y="1441340"/>
            <a:ext cx="1247725" cy="254837"/>
          </a:xfrm>
          <a:prstGeom prst="rect">
            <a:avLst/>
          </a:prstGeom>
          <a:noFill/>
          <a:ln w="508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6FE60394-E225-2042-E727-D8169C894095}"/>
              </a:ext>
            </a:extLst>
          </p:cNvPr>
          <p:cNvSpPr/>
          <p:nvPr/>
        </p:nvSpPr>
        <p:spPr>
          <a:xfrm>
            <a:off x="1111566" y="2798919"/>
            <a:ext cx="1247725" cy="254837"/>
          </a:xfrm>
          <a:prstGeom prst="rect">
            <a:avLst/>
          </a:prstGeom>
          <a:noFill/>
          <a:ln w="508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9CC24BCE-03EA-C108-7AB0-0713CA64DEE7}"/>
              </a:ext>
            </a:extLst>
          </p:cNvPr>
          <p:cNvSpPr/>
          <p:nvPr/>
        </p:nvSpPr>
        <p:spPr>
          <a:xfrm>
            <a:off x="1111565" y="3608617"/>
            <a:ext cx="1247725" cy="254837"/>
          </a:xfrm>
          <a:prstGeom prst="rect">
            <a:avLst/>
          </a:prstGeom>
          <a:noFill/>
          <a:ln w="508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89156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subTnLst>
                                    <p:set>
                                      <p:cBhvr override="childStyle">
                                        <p:cTn dur="1" fill="hold" display="0" masterRel="nextClick" afterEffect="1"/>
                                        <p:tgtEl>
                                          <p:spTgt spid="4"/>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subTnLst>
                                    <p:set>
                                      <p:cBhvr override="childStyle">
                                        <p:cTn dur="1" fill="hold" display="0" masterRel="nextClick" afterEffect="1"/>
                                        <p:tgtEl>
                                          <p:spTgt spid="5"/>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subTnLst>
                                    <p:set>
                                      <p:cBhvr override="childStyle">
                                        <p:cTn dur="1" fill="hold" display="0" masterRel="nextClick" afterEffect="1"/>
                                        <p:tgtEl>
                                          <p:spTgt spid="6"/>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5">
            <a:extLst>
              <a:ext uri="{FF2B5EF4-FFF2-40B4-BE49-F238E27FC236}">
                <a16:creationId xmlns:a16="http://schemas.microsoft.com/office/drawing/2014/main" id="{7CE19171-B11A-F0B2-D185-CC8FB87A16DC}"/>
              </a:ext>
            </a:extLst>
          </p:cNvPr>
          <p:cNvSpPr txBox="1">
            <a:spLocks/>
          </p:cNvSpPr>
          <p:nvPr/>
        </p:nvSpPr>
        <p:spPr>
          <a:xfrm>
            <a:off x="1500187" y="1396278"/>
            <a:ext cx="6143625" cy="771525"/>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GB" sz="3600" dirty="0">
                <a:solidFill>
                  <a:srgbClr val="0978D8"/>
                </a:solidFill>
              </a:rPr>
              <a:t>10.3 Implement workflow commands within an action to communicate with the runner, including exit codes</a:t>
            </a:r>
          </a:p>
        </p:txBody>
      </p:sp>
    </p:spTree>
    <p:extLst>
      <p:ext uri="{BB962C8B-B14F-4D97-AF65-F5344CB8AC3E}">
        <p14:creationId xmlns:p14="http://schemas.microsoft.com/office/powerpoint/2010/main" val="225348337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E785BEF-5805-305A-23FF-1BB88D477F88}"/>
              </a:ext>
            </a:extLst>
          </p:cNvPr>
          <p:cNvSpPr>
            <a:spLocks noGrp="1"/>
          </p:cNvSpPr>
          <p:nvPr>
            <p:ph type="body" sz="quarter" idx="11"/>
          </p:nvPr>
        </p:nvSpPr>
        <p:spPr>
          <a:xfrm>
            <a:off x="4477512" y="382901"/>
            <a:ext cx="4435901" cy="728568"/>
          </a:xfrm>
        </p:spPr>
        <p:txBody>
          <a:bodyPr/>
          <a:lstStyle/>
          <a:p>
            <a:r>
              <a:rPr lang="en-US" dirty="0"/>
              <a:t>Lesson 11: Distribute Custom Actions</a:t>
            </a:r>
          </a:p>
        </p:txBody>
      </p:sp>
      <p:sp>
        <p:nvSpPr>
          <p:cNvPr id="3" name="Text Placeholder 2">
            <a:extLst>
              <a:ext uri="{FF2B5EF4-FFF2-40B4-BE49-F238E27FC236}">
                <a16:creationId xmlns:a16="http://schemas.microsoft.com/office/drawing/2014/main" id="{E3CDC3F4-DF86-6837-4352-BE6EBD430460}"/>
              </a:ext>
            </a:extLst>
          </p:cNvPr>
          <p:cNvSpPr>
            <a:spLocks noGrp="1"/>
          </p:cNvSpPr>
          <p:nvPr>
            <p:ph type="body" sz="quarter" idx="12"/>
          </p:nvPr>
        </p:nvSpPr>
        <p:spPr>
          <a:xfrm>
            <a:off x="4840682" y="1076441"/>
            <a:ext cx="4239746" cy="3590975"/>
          </a:xfrm>
        </p:spPr>
        <p:txBody>
          <a:bodyPr>
            <a:normAutofit/>
          </a:bodyPr>
          <a:lstStyle/>
          <a:p>
            <a:pPr>
              <a:spcBef>
                <a:spcPts val="200"/>
              </a:spcBef>
              <a:spcAft>
                <a:spcPts val="400"/>
              </a:spcAft>
            </a:pPr>
            <a:r>
              <a:rPr lang="en-GB" sz="1800" dirty="0"/>
              <a:t>11.1 Identify how to select an appropriate distribution model for an action </a:t>
            </a:r>
          </a:p>
          <a:p>
            <a:pPr>
              <a:spcBef>
                <a:spcPts val="200"/>
              </a:spcBef>
              <a:spcAft>
                <a:spcPts val="400"/>
              </a:spcAft>
            </a:pPr>
            <a:r>
              <a:rPr lang="en-GB" sz="1800" dirty="0"/>
              <a:t>11.2 Identify the best practices for distributing custom actions</a:t>
            </a:r>
          </a:p>
          <a:p>
            <a:pPr>
              <a:spcBef>
                <a:spcPts val="200"/>
              </a:spcBef>
              <a:spcAft>
                <a:spcPts val="400"/>
              </a:spcAft>
            </a:pPr>
            <a:r>
              <a:rPr lang="en-GB" sz="1800" dirty="0"/>
              <a:t>11.3 Demonstrate how to create a release strategy for an action </a:t>
            </a:r>
          </a:p>
          <a:p>
            <a:pPr>
              <a:spcBef>
                <a:spcPts val="200"/>
              </a:spcBef>
              <a:spcAft>
                <a:spcPts val="400"/>
              </a:spcAft>
            </a:pPr>
            <a:r>
              <a:rPr lang="en-GB" sz="1800" dirty="0"/>
              <a:t>11.4 Demonstrate how to publish an action to the GitHub marketplace</a:t>
            </a:r>
          </a:p>
          <a:p>
            <a:endParaRPr lang="en-US" sz="1800" dirty="0"/>
          </a:p>
        </p:txBody>
      </p:sp>
      <p:pic>
        <p:nvPicPr>
          <p:cNvPr id="4" name="Picture 2" descr="GitHub Actions badge image. Certification. Intermediate level. Issued by GitHub">
            <a:extLst>
              <a:ext uri="{FF2B5EF4-FFF2-40B4-BE49-F238E27FC236}">
                <a16:creationId xmlns:a16="http://schemas.microsoft.com/office/drawing/2014/main" id="{E2193B83-AB98-C431-98C0-C22C8B26B3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9156" y="952500"/>
            <a:ext cx="3238500" cy="3238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631636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5">
            <a:extLst>
              <a:ext uri="{FF2B5EF4-FFF2-40B4-BE49-F238E27FC236}">
                <a16:creationId xmlns:a16="http://schemas.microsoft.com/office/drawing/2014/main" id="{7CE19171-B11A-F0B2-D185-CC8FB87A16DC}"/>
              </a:ext>
            </a:extLst>
          </p:cNvPr>
          <p:cNvSpPr txBox="1">
            <a:spLocks/>
          </p:cNvSpPr>
          <p:nvPr/>
        </p:nvSpPr>
        <p:spPr>
          <a:xfrm>
            <a:off x="1500187" y="1831831"/>
            <a:ext cx="6143625" cy="771525"/>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GB" sz="3600" dirty="0">
                <a:solidFill>
                  <a:srgbClr val="0978D8"/>
                </a:solidFill>
              </a:rPr>
              <a:t>11.1 Identify how to select an appropriate distribution model for an action </a:t>
            </a:r>
          </a:p>
        </p:txBody>
      </p:sp>
    </p:spTree>
    <p:extLst>
      <p:ext uri="{BB962C8B-B14F-4D97-AF65-F5344CB8AC3E}">
        <p14:creationId xmlns:p14="http://schemas.microsoft.com/office/powerpoint/2010/main" val="117047691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Distribution model selection</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p:txBody>
          <a:bodyPr/>
          <a:lstStyle/>
          <a:p>
            <a:r>
              <a:rPr lang="en-GB" b="1" dirty="0"/>
              <a:t>Repository-based distribution</a:t>
            </a:r>
            <a:r>
              <a:rPr lang="en-GB" dirty="0"/>
              <a:t>: Share actions within a single repository or organization</a:t>
            </a:r>
          </a:p>
          <a:p>
            <a:r>
              <a:rPr lang="en-GB" b="1" dirty="0"/>
              <a:t>Marketplace distribution</a:t>
            </a:r>
            <a:r>
              <a:rPr lang="en-GB" dirty="0"/>
              <a:t>: Share publicly on GitHub Marketplace for wider accessibility</a:t>
            </a:r>
          </a:p>
          <a:p>
            <a:r>
              <a:rPr lang="en-GB" b="1" dirty="0"/>
              <a:t>Considerations</a:t>
            </a:r>
            <a:r>
              <a:rPr lang="en-GB" dirty="0"/>
              <a:t>:</a:t>
            </a:r>
          </a:p>
          <a:p>
            <a:pPr lvl="1"/>
            <a:r>
              <a:rPr lang="en-GB" dirty="0"/>
              <a:t>Frequency of updates</a:t>
            </a:r>
          </a:p>
          <a:p>
            <a:pPr lvl="1"/>
            <a:r>
              <a:rPr lang="en-GB" dirty="0"/>
              <a:t>Visibility</a:t>
            </a:r>
          </a:p>
          <a:p>
            <a:pPr lvl="1"/>
            <a:r>
              <a:rPr lang="en-GB" dirty="0"/>
              <a:t>Target audience</a:t>
            </a:r>
            <a:endParaRPr lang="en-US" dirty="0"/>
          </a:p>
        </p:txBody>
      </p:sp>
    </p:spTree>
    <p:extLst>
      <p:ext uri="{BB962C8B-B14F-4D97-AF65-F5344CB8AC3E}">
        <p14:creationId xmlns:p14="http://schemas.microsoft.com/office/powerpoint/2010/main" val="2215261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Repository-based action reference</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a:xfrm>
            <a:off x="1173911" y="944855"/>
            <a:ext cx="8032433" cy="4319872"/>
          </a:xfrm>
        </p:spPr>
        <p:txBody>
          <a:bodyPr vert="horz" lIns="91440" tIns="45720" rIns="91440" bIns="45720" rtlCol="0" anchor="t">
            <a:noAutofit/>
          </a:bodyPr>
          <a:lstStyle/>
          <a:p>
            <a:pPr marL="0" indent="0">
              <a:spcBef>
                <a:spcPts val="0"/>
              </a:spcBef>
              <a:buNone/>
            </a:pPr>
            <a:r>
              <a:rPr lang="en-GB" sz="1600" dirty="0">
                <a:latin typeface="Roboto Mono"/>
                <a:ea typeface="Roboto Mono"/>
              </a:rPr>
              <a:t>name: Use Internal Action</a:t>
            </a:r>
          </a:p>
          <a:p>
            <a:pPr marL="0" indent="0">
              <a:spcBef>
                <a:spcPts val="0"/>
              </a:spcBef>
              <a:buNone/>
            </a:pPr>
            <a:r>
              <a:rPr lang="en-GB" sz="1600" dirty="0">
                <a:latin typeface="Roboto Mono"/>
                <a:ea typeface="Roboto Mono"/>
              </a:rPr>
              <a:t>on: push</a:t>
            </a:r>
          </a:p>
          <a:p>
            <a:pPr marL="0" indent="0">
              <a:spcBef>
                <a:spcPts val="0"/>
              </a:spcBef>
              <a:buNone/>
            </a:pPr>
            <a:endParaRPr lang="en-GB" sz="1600" dirty="0">
              <a:latin typeface="Roboto Mono" pitchFamily="2" charset="0"/>
              <a:ea typeface="Roboto Mono" pitchFamily="2" charset="0"/>
            </a:endParaRPr>
          </a:p>
          <a:p>
            <a:pPr marL="0" indent="0">
              <a:spcBef>
                <a:spcPts val="0"/>
              </a:spcBef>
              <a:buNone/>
            </a:pPr>
            <a:r>
              <a:rPr lang="en-GB" sz="1600" dirty="0">
                <a:latin typeface="Roboto Mono"/>
                <a:ea typeface="Roboto Mono"/>
              </a:rPr>
              <a:t>jobs:</a:t>
            </a:r>
          </a:p>
          <a:p>
            <a:pPr marL="0" indent="0">
              <a:spcBef>
                <a:spcPts val="0"/>
              </a:spcBef>
              <a:buNone/>
            </a:pPr>
            <a:r>
              <a:rPr lang="en-GB" sz="1600" dirty="0">
                <a:latin typeface="Roboto Mono"/>
                <a:ea typeface="Roboto Mono"/>
              </a:rPr>
              <a:t>  custom-action-job:</a:t>
            </a:r>
          </a:p>
          <a:p>
            <a:pPr marL="0" indent="0">
              <a:spcBef>
                <a:spcPts val="0"/>
              </a:spcBef>
              <a:buNone/>
            </a:pPr>
            <a:r>
              <a:rPr lang="en-GB" sz="1600" dirty="0">
                <a:latin typeface="Roboto Mono"/>
                <a:ea typeface="Roboto Mono"/>
              </a:rPr>
              <a:t>    runs-on: ubuntu-latest</a:t>
            </a:r>
          </a:p>
          <a:p>
            <a:pPr marL="0" indent="0">
              <a:spcBef>
                <a:spcPts val="0"/>
              </a:spcBef>
              <a:buNone/>
            </a:pPr>
            <a:r>
              <a:rPr lang="en-GB" sz="1600" dirty="0">
                <a:latin typeface="Roboto Mono"/>
                <a:ea typeface="Roboto Mono"/>
              </a:rPr>
              <a:t>    steps:</a:t>
            </a:r>
          </a:p>
          <a:p>
            <a:pPr marL="0" indent="0">
              <a:spcBef>
                <a:spcPts val="0"/>
              </a:spcBef>
              <a:buNone/>
            </a:pPr>
            <a:r>
              <a:rPr lang="en-GB" sz="1600" dirty="0">
                <a:latin typeface="Roboto Mono"/>
                <a:ea typeface="Roboto Mono"/>
              </a:rPr>
              <a:t>      - name: Checkout</a:t>
            </a:r>
          </a:p>
          <a:p>
            <a:pPr marL="0" indent="0">
              <a:spcBef>
                <a:spcPts val="0"/>
              </a:spcBef>
              <a:buNone/>
            </a:pPr>
            <a:r>
              <a:rPr lang="en-GB" sz="1600" dirty="0">
                <a:latin typeface="Roboto Mono"/>
                <a:ea typeface="Roboto Mono"/>
              </a:rPr>
              <a:t>        uses: actions/checkout@v2</a:t>
            </a:r>
          </a:p>
          <a:p>
            <a:pPr marL="0" indent="0">
              <a:spcBef>
                <a:spcPts val="0"/>
              </a:spcBef>
              <a:buNone/>
            </a:pPr>
            <a:endParaRPr lang="en-GB" sz="1600" dirty="0">
              <a:latin typeface="Roboto Mono" pitchFamily="2" charset="0"/>
              <a:ea typeface="Roboto Mono" pitchFamily="2" charset="0"/>
            </a:endParaRPr>
          </a:p>
          <a:p>
            <a:pPr marL="0" indent="0">
              <a:spcBef>
                <a:spcPts val="0"/>
              </a:spcBef>
              <a:buNone/>
            </a:pPr>
            <a:r>
              <a:rPr lang="en-GB" sz="1600" dirty="0">
                <a:latin typeface="Roboto Mono"/>
                <a:ea typeface="Roboto Mono"/>
              </a:rPr>
              <a:t>      - name: Internal Custom Action</a:t>
            </a:r>
          </a:p>
          <a:p>
            <a:pPr marL="0" indent="0">
              <a:spcBef>
                <a:spcPts val="0"/>
              </a:spcBef>
              <a:buNone/>
            </a:pPr>
            <a:r>
              <a:rPr lang="en-GB" sz="1600" dirty="0">
                <a:latin typeface="Roboto Mono"/>
                <a:ea typeface="Roboto Mono"/>
              </a:rPr>
              <a:t>        uses: ./.</a:t>
            </a:r>
            <a:r>
              <a:rPr lang="en-GB" sz="1600" dirty="0" err="1">
                <a:latin typeface="Roboto Mono"/>
                <a:ea typeface="Roboto Mono"/>
              </a:rPr>
              <a:t>github</a:t>
            </a:r>
            <a:r>
              <a:rPr lang="en-GB" sz="1600" dirty="0">
                <a:latin typeface="Roboto Mono"/>
                <a:ea typeface="Roboto Mono"/>
              </a:rPr>
              <a:t>/actions/my-custom-action</a:t>
            </a:r>
          </a:p>
        </p:txBody>
      </p:sp>
    </p:spTree>
    <p:extLst>
      <p:ext uri="{BB962C8B-B14F-4D97-AF65-F5344CB8AC3E}">
        <p14:creationId xmlns:p14="http://schemas.microsoft.com/office/powerpoint/2010/main" val="127840181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5">
            <a:extLst>
              <a:ext uri="{FF2B5EF4-FFF2-40B4-BE49-F238E27FC236}">
                <a16:creationId xmlns:a16="http://schemas.microsoft.com/office/drawing/2014/main" id="{7CE19171-B11A-F0B2-D185-CC8FB87A16DC}"/>
              </a:ext>
            </a:extLst>
          </p:cNvPr>
          <p:cNvSpPr txBox="1">
            <a:spLocks/>
          </p:cNvSpPr>
          <p:nvPr/>
        </p:nvSpPr>
        <p:spPr>
          <a:xfrm>
            <a:off x="1500187" y="1971242"/>
            <a:ext cx="6143625" cy="771525"/>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GB" sz="3600" dirty="0">
                <a:solidFill>
                  <a:srgbClr val="0978D8"/>
                </a:solidFill>
              </a:rPr>
              <a:t>11.2 Identify the best practices for distributing custom actions</a:t>
            </a:r>
          </a:p>
        </p:txBody>
      </p:sp>
    </p:spTree>
    <p:extLst>
      <p:ext uri="{BB962C8B-B14F-4D97-AF65-F5344CB8AC3E}">
        <p14:creationId xmlns:p14="http://schemas.microsoft.com/office/powerpoint/2010/main" val="1447216119"/>
      </p:ext>
    </p:extLst>
  </p:cSld>
  <p:clrMapOvr>
    <a:masterClrMapping/>
  </p:clrMapOvr>
</p:sld>
</file>

<file path=ppt/theme/theme1.xml><?xml version="1.0" encoding="utf-8"?>
<a:theme xmlns:a="http://schemas.openxmlformats.org/drawingml/2006/main" name="Standard_LiveLessons_2017">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Standard_LiveLessons_2016.potm" id="{8C1633E9-E98A-446F-92F4-E3D84D4249FA}" vid="{A44C486B-6B48-42BE-B4AA-FE194AC1400B}"/>
    </a:ext>
  </a:extLst>
</a:theme>
</file>

<file path=ppt/theme/theme2.xml><?xml version="1.0" encoding="utf-8"?>
<a:theme xmlns:a="http://schemas.openxmlformats.org/drawingml/2006/main" name="Standard_LiveLessons_2017">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bodyPr vert="horz" lIns="91440" tIns="45720" rIns="91440" bIns="45720" rtlCol="0">
        <a:normAutofit/>
      </a:bodyPr>
      <a:lstStyle>
        <a:defPPr algn="l">
          <a:defRPr sz="1200" b="0" baseline="0" dirty="0" smtClean="0">
            <a:solidFill>
              <a:srgbClr val="454D4E"/>
            </a:solidFill>
            <a:latin typeface="Open Sans" panose="020B0606030504020204" pitchFamily="34" charset="0"/>
          </a:defRPr>
        </a:defPPr>
      </a:lstStyle>
    </a:txDef>
  </a:objectDefaults>
  <a:extraClrSchemeLst/>
  <a:extLst>
    <a:ext uri="{05A4C25C-085E-4340-85A3-A5531E510DB2}">
      <thm15:themeFamily xmlns:thm15="http://schemas.microsoft.com/office/thememl/2012/main" name="Standard_LiveLessons_2016.potm" id="{8C1633E9-E98A-446F-92F4-E3D84D4249FA}" vid="{A44C486B-6B48-42BE-B4AA-FE194AC1400B}"/>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Standard_LiveLessons_2017.potm</Template>
  <TotalTime>3917</TotalTime>
  <Words>4639</Words>
  <Application>Microsoft Office PowerPoint</Application>
  <PresentationFormat>On-screen Show (16:9)</PresentationFormat>
  <Paragraphs>689</Paragraphs>
  <Slides>126</Slides>
  <Notes>6</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126</vt:i4>
      </vt:variant>
    </vt:vector>
  </HeadingPairs>
  <TitlesOfParts>
    <vt:vector size="136" baseType="lpstr">
      <vt:lpstr>Arial</vt:lpstr>
      <vt:lpstr>Calibri</vt:lpstr>
      <vt:lpstr>Open Sans</vt:lpstr>
      <vt:lpstr>Roboto Mono</vt:lpstr>
      <vt:lpstr>Segoe UI</vt:lpstr>
      <vt:lpstr>Segoe UI Light</vt:lpstr>
      <vt:lpstr>Segoe UI Semilight</vt:lpstr>
      <vt:lpstr>Tahoma</vt:lpstr>
      <vt:lpstr>Standard_LiveLessons_2017</vt:lpstr>
      <vt:lpstr>Standard_LiveLessons_2017</vt:lpstr>
      <vt:lpstr>GitHub Actions Certification Preparation Crash Course</vt:lpstr>
      <vt:lpstr>Tim Warner</vt:lpstr>
      <vt:lpstr>Agenda</vt:lpstr>
      <vt:lpstr>Course Expectations</vt:lpstr>
      <vt:lpstr>Break Schedule (Central time)</vt:lpstr>
      <vt:lpstr>Course Materials</vt:lpstr>
      <vt:lpstr>Session Recordings</vt:lpstr>
      <vt:lpstr>Session Recordings</vt:lpstr>
      <vt:lpstr>Session Recordings</vt:lpstr>
      <vt:lpstr>Session Recordings</vt:lpstr>
      <vt:lpstr>Mobile Browser: learning.oreilly.com</vt:lpstr>
      <vt:lpstr>O'Reilly Mobile App</vt:lpstr>
      <vt:lpstr> </vt:lpstr>
      <vt:lpstr>Thank You!</vt:lpstr>
      <vt:lpstr>PowerPoint Presentation</vt:lpstr>
      <vt:lpstr>PowerPoint Presentation</vt:lpstr>
      <vt:lpstr>What is GitHub?</vt:lpstr>
      <vt:lpstr>What is GitHub Actions?</vt:lpstr>
      <vt:lpstr>What are workflows?</vt:lpstr>
      <vt:lpstr>GitHub workflow event types</vt:lpstr>
      <vt:lpstr>Trigger workflow when commit is pushed</vt:lpstr>
      <vt:lpstr>Example</vt:lpstr>
      <vt:lpstr>PowerPoint Presentation</vt:lpstr>
      <vt:lpstr>PowerPoint Presentation</vt:lpstr>
      <vt:lpstr>Workflow jobs</vt:lpstr>
      <vt:lpstr>Workflow jobs</vt:lpstr>
      <vt:lpstr>Example</vt:lpstr>
      <vt:lpstr>PowerPoint Presentation</vt:lpstr>
      <vt:lpstr>Job steps</vt:lpstr>
      <vt:lpstr>Example: job steps</vt:lpstr>
      <vt:lpstr>PowerPoint Presentation</vt:lpstr>
      <vt:lpstr>PowerPoint Presentation</vt:lpstr>
      <vt:lpstr>The importance of securing data</vt:lpstr>
      <vt:lpstr>Use encrypted secrets</vt:lpstr>
      <vt:lpstr>Example: Use encrypted secrets</vt:lpstr>
      <vt:lpstr>PowerPoint Presentation</vt:lpstr>
      <vt:lpstr>Default environment variables</vt:lpstr>
      <vt:lpstr>PowerPoint Presentation</vt:lpstr>
      <vt:lpstr>PowerPoint Presentation</vt:lpstr>
      <vt:lpstr>PowerPoint Presentation</vt:lpstr>
      <vt:lpstr>Add a script to a workflow</vt:lpstr>
      <vt:lpstr>Example: Install dependencies</vt:lpstr>
      <vt:lpstr>PowerPoint Presentation</vt:lpstr>
      <vt:lpstr>Publish GitHub packages</vt:lpstr>
      <vt:lpstr>Example: Fetch from GitHub Packages</vt:lpstr>
      <vt:lpstr>PowerPoint Presentation</vt:lpstr>
      <vt:lpstr>PowerPoint Presentation</vt:lpstr>
      <vt:lpstr>PowerPoint Presentation</vt:lpstr>
      <vt:lpstr>Caching workflow dependencies</vt:lpstr>
      <vt:lpstr>Caching workflow dependencies</vt:lpstr>
      <vt:lpstr>PowerPoint Presentation</vt:lpstr>
      <vt:lpstr>Pass data between workflow jobs</vt:lpstr>
      <vt:lpstr>Example: Pass data between workflow jobs</vt:lpstr>
      <vt:lpstr>PowerPoint Presentation</vt:lpstr>
      <vt:lpstr>PowerPoint Presentation</vt:lpstr>
      <vt:lpstr>PowerPoint Presentation</vt:lpstr>
      <vt:lpstr>Event trigger identification</vt:lpstr>
      <vt:lpstr>Event trigger identification</vt:lpstr>
      <vt:lpstr>PowerPoint Presentation</vt:lpstr>
      <vt:lpstr>Analyzing workflow configuration</vt:lpstr>
      <vt:lpstr>PowerPoint Presentation</vt:lpstr>
      <vt:lpstr>Diagnosing workflow failures</vt:lpstr>
      <vt:lpstr>PowerPoint Presentation</vt:lpstr>
      <vt:lpstr>PowerPoint Presentation</vt:lpstr>
      <vt:lpstr>Locating workflows</vt:lpstr>
      <vt:lpstr>PowerPoint Presentation</vt:lpstr>
      <vt:lpstr>Disabling vs. deleting workflows</vt:lpstr>
      <vt:lpstr>PowerPoint Presentation</vt:lpstr>
      <vt:lpstr>Generating an artifact</vt:lpstr>
      <vt:lpstr>Downloading artifacts</vt:lpstr>
      <vt:lpstr>PowerPoint Presentation</vt:lpstr>
      <vt:lpstr>PowerPoint Presentation</vt:lpstr>
      <vt:lpstr>Trustworthy action indicators</vt:lpstr>
      <vt:lpstr>PowerPoint Presentation</vt:lpstr>
      <vt:lpstr>Action's type, inputs, and outputs</vt:lpstr>
      <vt:lpstr>Using an action with inputs and outputs</vt:lpstr>
      <vt:lpstr>PowerPoint Presentation</vt:lpstr>
      <vt:lpstr>Specific version of an action</vt:lpstr>
      <vt:lpstr>PowerPoint Presentation</vt:lpstr>
      <vt:lpstr>PowerPoint Presentation</vt:lpstr>
      <vt:lpstr>Identifying action types</vt:lpstr>
      <vt:lpstr>Selecting an action type</vt:lpstr>
      <vt:lpstr>PowerPoint Presentation</vt:lpstr>
      <vt:lpstr>Troubleshooting JavaScript actions</vt:lpstr>
      <vt:lpstr>Debugging a JavaScript action</vt:lpstr>
      <vt:lpstr>PowerPoint Presentation</vt:lpstr>
      <vt:lpstr>PowerPoint Presentation</vt:lpstr>
      <vt:lpstr>PowerPoint Presentation</vt:lpstr>
      <vt:lpstr>Action files and structure</vt:lpstr>
      <vt:lpstr>Example directory structure</vt:lpstr>
      <vt:lpstr>PowerPoint Presentation</vt:lpstr>
      <vt:lpstr>Action metadata and syntax</vt:lpstr>
      <vt:lpstr>action.yml for a JavaScript action</vt:lpstr>
      <vt:lpstr>PowerPoint Presentation</vt:lpstr>
      <vt:lpstr>PowerPoint Presentation</vt:lpstr>
      <vt:lpstr>PowerPoint Presentation</vt:lpstr>
      <vt:lpstr>Distribution model selection</vt:lpstr>
      <vt:lpstr>Repository-based action reference</vt:lpstr>
      <vt:lpstr>PowerPoint Presentation</vt:lpstr>
      <vt:lpstr>Best practices for action distribution</vt:lpstr>
      <vt:lpstr>Semantic versioning</vt:lpstr>
      <vt:lpstr>PowerPoint Presentation</vt:lpstr>
      <vt:lpstr>PowerPoint Presentation</vt:lpstr>
      <vt:lpstr>PowerPoint Presentation</vt:lpstr>
      <vt:lpstr>Reuse templates</vt:lpstr>
      <vt:lpstr>PowerPoint Presentation</vt:lpstr>
      <vt:lpstr>Managing reusable components</vt:lpstr>
      <vt:lpstr>Reusable workflow template</vt:lpstr>
      <vt:lpstr>Reusable action reference</vt:lpstr>
      <vt:lpstr>Caching</vt:lpstr>
      <vt:lpstr>PowerPoint Presentation</vt:lpstr>
      <vt:lpstr>PowerPoint Presentation</vt:lpstr>
      <vt:lpstr>Allow lists and runners</vt:lpstr>
      <vt:lpstr>PowerPoint Presentation</vt:lpstr>
      <vt:lpstr>Choosing runners for workloads</vt:lpstr>
      <vt:lpstr>Specifying runner type</vt:lpstr>
      <vt:lpstr>PowerPoint Presentation</vt:lpstr>
      <vt:lpstr>GitHub-hosted vs. self-hosted runners</vt:lpstr>
      <vt:lpstr>PowerPoint Presentation</vt:lpstr>
      <vt:lpstr>PowerPoint Presentation</vt:lpstr>
      <vt:lpstr>Scope of encrypted secrets</vt:lpstr>
      <vt:lpstr>PowerPoint Presentation</vt:lpstr>
      <vt:lpstr>Accessing encrypted secrets</vt:lpstr>
      <vt:lpstr>Accessing a secret</vt:lpstr>
      <vt:lpstr>PowerPoint Presentation</vt:lpstr>
      <vt:lpstr>Organization-level secrets</vt:lpstr>
    </vt:vector>
  </TitlesOfParts>
  <Company>Pearson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Julie Phifer</dc:creator>
  <cp:lastModifiedBy>Tim Warner</cp:lastModifiedBy>
  <cp:revision>211</cp:revision>
  <cp:lastPrinted>2020-03-03T17:03:58Z</cp:lastPrinted>
  <dcterms:created xsi:type="dcterms:W3CDTF">2015-09-28T19:52:00Z</dcterms:created>
  <dcterms:modified xsi:type="dcterms:W3CDTF">2024-08-07T01:04:10Z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31dd64d-da6b-43d5-9ac5-8dec692131c3_Enabled">
    <vt:lpwstr>true</vt:lpwstr>
  </property>
  <property fmtid="{D5CDD505-2E9C-101B-9397-08002B2CF9AE}" pid="3" name="MSIP_Label_d31dd64d-da6b-43d5-9ac5-8dec692131c3_SetDate">
    <vt:lpwstr>2024-02-11T16:56:23Z</vt:lpwstr>
  </property>
  <property fmtid="{D5CDD505-2E9C-101B-9397-08002B2CF9AE}" pid="4" name="MSIP_Label_d31dd64d-da6b-43d5-9ac5-8dec692131c3_Method">
    <vt:lpwstr>Standard</vt:lpwstr>
  </property>
  <property fmtid="{D5CDD505-2E9C-101B-9397-08002B2CF9AE}" pid="5" name="MSIP_Label_d31dd64d-da6b-43d5-9ac5-8dec692131c3_Name">
    <vt:lpwstr>General</vt:lpwstr>
  </property>
  <property fmtid="{D5CDD505-2E9C-101B-9397-08002B2CF9AE}" pid="6" name="MSIP_Label_d31dd64d-da6b-43d5-9ac5-8dec692131c3_SiteId">
    <vt:lpwstr>db1766ec-5540-4cde-ad8d-b2b59fb2ed8e</vt:lpwstr>
  </property>
  <property fmtid="{D5CDD505-2E9C-101B-9397-08002B2CF9AE}" pid="7" name="MSIP_Label_d31dd64d-da6b-43d5-9ac5-8dec692131c3_ActionId">
    <vt:lpwstr>a2e4f23b-81bf-416f-8dc7-9911e4e9a015</vt:lpwstr>
  </property>
  <property fmtid="{D5CDD505-2E9C-101B-9397-08002B2CF9AE}" pid="8" name="MSIP_Label_d31dd64d-da6b-43d5-9ac5-8dec692131c3_ContentBits">
    <vt:lpwstr>0</vt:lpwstr>
  </property>
</Properties>
</file>